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0"/>
  </p:notesMasterIdLst>
  <p:sldIdLst>
    <p:sldId id="256" r:id="rId2"/>
    <p:sldId id="648" r:id="rId3"/>
    <p:sldId id="481" r:id="rId4"/>
    <p:sldId id="482" r:id="rId5"/>
    <p:sldId id="378" r:id="rId6"/>
    <p:sldId id="380" r:id="rId7"/>
    <p:sldId id="379" r:id="rId8"/>
    <p:sldId id="384" r:id="rId9"/>
    <p:sldId id="601" r:id="rId10"/>
    <p:sldId id="602" r:id="rId11"/>
    <p:sldId id="603" r:id="rId12"/>
    <p:sldId id="653" r:id="rId13"/>
    <p:sldId id="604" r:id="rId14"/>
    <p:sldId id="605" r:id="rId15"/>
    <p:sldId id="606" r:id="rId16"/>
    <p:sldId id="607" r:id="rId17"/>
    <p:sldId id="609" r:id="rId18"/>
    <p:sldId id="608" r:id="rId19"/>
    <p:sldId id="610" r:id="rId20"/>
    <p:sldId id="611" r:id="rId21"/>
    <p:sldId id="612" r:id="rId22"/>
    <p:sldId id="618" r:id="rId23"/>
    <p:sldId id="619" r:id="rId24"/>
    <p:sldId id="613" r:id="rId25"/>
    <p:sldId id="614" r:id="rId26"/>
    <p:sldId id="615" r:id="rId27"/>
    <p:sldId id="616" r:id="rId28"/>
    <p:sldId id="617" r:id="rId29"/>
    <p:sldId id="620" r:id="rId30"/>
    <p:sldId id="621" r:id="rId31"/>
    <p:sldId id="671" r:id="rId32"/>
    <p:sldId id="622" r:id="rId33"/>
    <p:sldId id="623" r:id="rId34"/>
    <p:sldId id="624" r:id="rId35"/>
    <p:sldId id="625" r:id="rId36"/>
    <p:sldId id="626" r:id="rId37"/>
    <p:sldId id="627" r:id="rId38"/>
    <p:sldId id="629" r:id="rId39"/>
    <p:sldId id="630" r:id="rId40"/>
    <p:sldId id="631" r:id="rId41"/>
    <p:sldId id="632" r:id="rId42"/>
    <p:sldId id="634" r:id="rId43"/>
    <p:sldId id="635" r:id="rId44"/>
    <p:sldId id="636" r:id="rId45"/>
    <p:sldId id="637" r:id="rId46"/>
    <p:sldId id="638" r:id="rId47"/>
    <p:sldId id="639" r:id="rId48"/>
    <p:sldId id="640" r:id="rId49"/>
    <p:sldId id="641" r:id="rId50"/>
    <p:sldId id="642" r:id="rId51"/>
    <p:sldId id="643" r:id="rId52"/>
    <p:sldId id="644" r:id="rId53"/>
    <p:sldId id="645" r:id="rId54"/>
    <p:sldId id="649" r:id="rId55"/>
    <p:sldId id="668" r:id="rId56"/>
    <p:sldId id="347" r:id="rId57"/>
    <p:sldId id="340" r:id="rId58"/>
    <p:sldId id="341" r:id="rId59"/>
    <p:sldId id="581" r:id="rId60"/>
    <p:sldId id="583" r:id="rId61"/>
    <p:sldId id="600" r:id="rId62"/>
    <p:sldId id="584" r:id="rId63"/>
    <p:sldId id="586" r:id="rId64"/>
    <p:sldId id="647" r:id="rId65"/>
    <p:sldId id="650" r:id="rId66"/>
    <p:sldId id="663" r:id="rId67"/>
    <p:sldId id="665" r:id="rId68"/>
    <p:sldId id="666" r:id="rId69"/>
    <p:sldId id="667" r:id="rId70"/>
    <p:sldId id="654" r:id="rId71"/>
    <p:sldId id="655" r:id="rId72"/>
    <p:sldId id="656" r:id="rId73"/>
    <p:sldId id="658" r:id="rId74"/>
    <p:sldId id="669" r:id="rId75"/>
    <p:sldId id="670" r:id="rId76"/>
    <p:sldId id="657" r:id="rId77"/>
    <p:sldId id="659" r:id="rId78"/>
    <p:sldId id="660" r:id="rId79"/>
    <p:sldId id="661" r:id="rId80"/>
    <p:sldId id="662" r:id="rId81"/>
    <p:sldId id="678" r:id="rId82"/>
    <p:sldId id="672" r:id="rId83"/>
    <p:sldId id="677" r:id="rId84"/>
    <p:sldId id="673" r:id="rId85"/>
    <p:sldId id="674" r:id="rId86"/>
    <p:sldId id="675" r:id="rId87"/>
    <p:sldId id="676" r:id="rId88"/>
    <p:sldId id="351" r:id="rId89"/>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41" d="100"/>
          <a:sy n="41" d="100"/>
        </p:scale>
        <p:origin x="90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6BB88F-EFCC-4DC9-8A3E-98E62B8064F3}" type="datetimeFigureOut">
              <a:rPr lang="cs-CZ" smtClean="0"/>
              <a:t>13.11.2023</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22CF06-1625-4594-814A-476038BCBD93}" type="slidenum">
              <a:rPr lang="cs-CZ" smtClean="0"/>
              <a:t>‹#›</a:t>
            </a:fld>
            <a:endParaRPr lang="cs-CZ"/>
          </a:p>
        </p:txBody>
      </p:sp>
    </p:spTree>
    <p:extLst>
      <p:ext uri="{BB962C8B-B14F-4D97-AF65-F5344CB8AC3E}">
        <p14:creationId xmlns:p14="http://schemas.microsoft.com/office/powerpoint/2010/main" val="4077335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5AB9C83-52FD-42D1-9573-4ABC6E31340A}"/>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4B8361A2-10F7-4E61-817B-C57844845D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pic>
        <p:nvPicPr>
          <p:cNvPr id="7" name="Obrázek 6">
            <a:extLst>
              <a:ext uri="{FF2B5EF4-FFF2-40B4-BE49-F238E27FC236}">
                <a16:creationId xmlns:a16="http://schemas.microsoft.com/office/drawing/2014/main" id="{0D068061-30C0-7BC6-E518-7594A29BE1A0}"/>
              </a:ext>
            </a:extLst>
          </p:cNvPr>
          <p:cNvPicPr>
            <a:picLocks noChangeAspect="1"/>
          </p:cNvPicPr>
          <p:nvPr userDrawn="1"/>
        </p:nvPicPr>
        <p:blipFill>
          <a:blip r:embed="rId2"/>
          <a:stretch>
            <a:fillRect/>
          </a:stretch>
        </p:blipFill>
        <p:spPr>
          <a:xfrm>
            <a:off x="1661746" y="6421519"/>
            <a:ext cx="1983417" cy="234786"/>
          </a:xfrm>
          <a:prstGeom prst="rect">
            <a:avLst/>
          </a:prstGeom>
        </p:spPr>
      </p:pic>
    </p:spTree>
    <p:extLst>
      <p:ext uri="{BB962C8B-B14F-4D97-AF65-F5344CB8AC3E}">
        <p14:creationId xmlns:p14="http://schemas.microsoft.com/office/powerpoint/2010/main" val="1685578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62D24E7-B151-4676-AC10-24D73230C9B1}"/>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8A1B27C0-C4DF-4BE2-AA4A-7B3E418E137C}"/>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B1CF7A5-7831-4C14-886B-0B093D83702F}"/>
              </a:ext>
            </a:extLst>
          </p:cNvPr>
          <p:cNvSpPr>
            <a:spLocks noGrp="1"/>
          </p:cNvSpPr>
          <p:nvPr>
            <p:ph type="dt" sz="half" idx="10"/>
          </p:nvPr>
        </p:nvSpPr>
        <p:spPr/>
        <p:txBody>
          <a:bodyPr/>
          <a:lstStyle/>
          <a:p>
            <a:fld id="{0F5B45BD-C403-4725-A800-B1612C7FD449}" type="datetime1">
              <a:rPr lang="cs-CZ" smtClean="0"/>
              <a:t>13.11.2023</a:t>
            </a:fld>
            <a:endParaRPr lang="cs-CZ"/>
          </a:p>
        </p:txBody>
      </p:sp>
      <p:sp>
        <p:nvSpPr>
          <p:cNvPr id="5" name="Zástupný symbol pro zápatí 4">
            <a:extLst>
              <a:ext uri="{FF2B5EF4-FFF2-40B4-BE49-F238E27FC236}">
                <a16:creationId xmlns:a16="http://schemas.microsoft.com/office/drawing/2014/main" id="{06B7F2DB-8CD2-433A-AB4A-F82C954C231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7B849F1-21BC-4763-A391-83B727EAFFBA}"/>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7663212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906D446-42CE-4E91-965C-FBD2B6259099}"/>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7C63140F-1B31-468E-B7D1-D89A88B0CF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F4B3F76E-59C4-4632-9D81-8C8E7D2198F0}"/>
              </a:ext>
            </a:extLst>
          </p:cNvPr>
          <p:cNvSpPr>
            <a:spLocks noGrp="1"/>
          </p:cNvSpPr>
          <p:nvPr>
            <p:ph type="dt" sz="half" idx="10"/>
          </p:nvPr>
        </p:nvSpPr>
        <p:spPr/>
        <p:txBody>
          <a:bodyPr/>
          <a:lstStyle/>
          <a:p>
            <a:fld id="{6700629F-E7D7-4722-898C-075AD64F8785}" type="datetime1">
              <a:rPr lang="cs-CZ" smtClean="0"/>
              <a:t>13.11.2023</a:t>
            </a:fld>
            <a:endParaRPr lang="cs-CZ"/>
          </a:p>
        </p:txBody>
      </p:sp>
      <p:sp>
        <p:nvSpPr>
          <p:cNvPr id="5" name="Zástupný symbol pro zápatí 4">
            <a:extLst>
              <a:ext uri="{FF2B5EF4-FFF2-40B4-BE49-F238E27FC236}">
                <a16:creationId xmlns:a16="http://schemas.microsoft.com/office/drawing/2014/main" id="{36017B01-AE6C-4689-9693-03525458921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B97210E-ADB7-4F6D-A79C-E0EF4423F3A8}"/>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3106000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33AEAD-66BD-4079-9D0B-4BBBE49108AA}"/>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11E1AA38-DF56-46C9-A014-5D0F47CF2B7F}"/>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1C65E5E7-6C63-46CE-B108-8528BD4F5ABB}"/>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3D21ACCD-6435-41F2-8779-96522D24DFD6}"/>
              </a:ext>
            </a:extLst>
          </p:cNvPr>
          <p:cNvSpPr>
            <a:spLocks noGrp="1"/>
          </p:cNvSpPr>
          <p:nvPr>
            <p:ph type="dt" sz="half" idx="10"/>
          </p:nvPr>
        </p:nvSpPr>
        <p:spPr/>
        <p:txBody>
          <a:bodyPr/>
          <a:lstStyle/>
          <a:p>
            <a:fld id="{DC470094-280A-4D52-8423-A0C1D2E6ED58}" type="datetime1">
              <a:rPr lang="cs-CZ" smtClean="0"/>
              <a:t>13.11.2023</a:t>
            </a:fld>
            <a:endParaRPr lang="cs-CZ"/>
          </a:p>
        </p:txBody>
      </p:sp>
      <p:sp>
        <p:nvSpPr>
          <p:cNvPr id="6" name="Zástupný symbol pro zápatí 5">
            <a:extLst>
              <a:ext uri="{FF2B5EF4-FFF2-40B4-BE49-F238E27FC236}">
                <a16:creationId xmlns:a16="http://schemas.microsoft.com/office/drawing/2014/main" id="{77DFC690-3420-4028-91CC-28E21A476552}"/>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1D9CE16C-C32E-4812-9132-A6AF37756967}"/>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1695832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F5CCB66-84AC-425C-909B-71AA6B8A2786}"/>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192B7A78-F671-40B4-A17E-E923385AEC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609EB87D-16E1-4A36-A0E1-657D610576C7}"/>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BCD70CA9-B1E8-4F71-927E-FC9AB0CFCC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8BE3A4DA-AB7B-45FA-9488-F3F9E5859707}"/>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E3074745-6F15-4CA9-9461-5944A3A6E394}"/>
              </a:ext>
            </a:extLst>
          </p:cNvPr>
          <p:cNvSpPr>
            <a:spLocks noGrp="1"/>
          </p:cNvSpPr>
          <p:nvPr>
            <p:ph type="dt" sz="half" idx="10"/>
          </p:nvPr>
        </p:nvSpPr>
        <p:spPr/>
        <p:txBody>
          <a:bodyPr/>
          <a:lstStyle/>
          <a:p>
            <a:fld id="{9E20128F-2F09-4B2C-AB80-91A26EF991EC}" type="datetime1">
              <a:rPr lang="cs-CZ" smtClean="0"/>
              <a:t>13.11.2023</a:t>
            </a:fld>
            <a:endParaRPr lang="cs-CZ"/>
          </a:p>
        </p:txBody>
      </p:sp>
      <p:sp>
        <p:nvSpPr>
          <p:cNvPr id="8" name="Zástupný symbol pro zápatí 7">
            <a:extLst>
              <a:ext uri="{FF2B5EF4-FFF2-40B4-BE49-F238E27FC236}">
                <a16:creationId xmlns:a16="http://schemas.microsoft.com/office/drawing/2014/main" id="{1C3CBFE3-86CF-4959-925C-AD2ADF86F8C6}"/>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8B2414DC-70BF-45FD-B0A7-566B56B91236}"/>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2368156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2D4F74-B51C-4EDF-873D-77467F589DB6}"/>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8C550F29-60A0-429B-B30B-EE668CCDD453}"/>
              </a:ext>
            </a:extLst>
          </p:cNvPr>
          <p:cNvSpPr>
            <a:spLocks noGrp="1"/>
          </p:cNvSpPr>
          <p:nvPr>
            <p:ph type="dt" sz="half" idx="10"/>
          </p:nvPr>
        </p:nvSpPr>
        <p:spPr/>
        <p:txBody>
          <a:bodyPr/>
          <a:lstStyle/>
          <a:p>
            <a:fld id="{07977F1E-7366-4AC6-8371-E2304336B457}" type="datetime1">
              <a:rPr lang="cs-CZ" smtClean="0"/>
              <a:t>13.11.2023</a:t>
            </a:fld>
            <a:endParaRPr lang="cs-CZ"/>
          </a:p>
        </p:txBody>
      </p:sp>
      <p:sp>
        <p:nvSpPr>
          <p:cNvPr id="4" name="Zástupný symbol pro zápatí 3">
            <a:extLst>
              <a:ext uri="{FF2B5EF4-FFF2-40B4-BE49-F238E27FC236}">
                <a16:creationId xmlns:a16="http://schemas.microsoft.com/office/drawing/2014/main" id="{F803DB5E-6D1D-4880-9313-5586AAE99EDE}"/>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B9771FE2-BA8B-49F8-9D3B-47D4A1207099}"/>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21914065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42C8B0F5-0C9D-4D16-A910-E82DBCFBAE74}"/>
              </a:ext>
            </a:extLst>
          </p:cNvPr>
          <p:cNvSpPr>
            <a:spLocks noGrp="1"/>
          </p:cNvSpPr>
          <p:nvPr>
            <p:ph type="dt" sz="half" idx="10"/>
          </p:nvPr>
        </p:nvSpPr>
        <p:spPr/>
        <p:txBody>
          <a:bodyPr/>
          <a:lstStyle/>
          <a:p>
            <a:fld id="{1077E9BA-4FCC-45CF-AC99-8F9006923BA8}" type="datetime1">
              <a:rPr lang="cs-CZ" smtClean="0"/>
              <a:t>13.11.2023</a:t>
            </a:fld>
            <a:endParaRPr lang="cs-CZ"/>
          </a:p>
        </p:txBody>
      </p:sp>
      <p:sp>
        <p:nvSpPr>
          <p:cNvPr id="3" name="Zástupný symbol pro zápatí 2">
            <a:extLst>
              <a:ext uri="{FF2B5EF4-FFF2-40B4-BE49-F238E27FC236}">
                <a16:creationId xmlns:a16="http://schemas.microsoft.com/office/drawing/2014/main" id="{00445343-A6C2-4C23-8ABC-B3E5726D70D4}"/>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3C50FBAD-5CB6-4F92-8F13-3F45A938FE63}"/>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37726524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75F77E3-E389-4FF5-A17E-06F9F7DB370E}"/>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76955B0C-8BD4-4691-AC6D-DB35CFCF71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CA407470-66B4-410E-8CA1-476A900ABB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483EA630-1713-4223-9FCF-DFCED5B72C00}"/>
              </a:ext>
            </a:extLst>
          </p:cNvPr>
          <p:cNvSpPr>
            <a:spLocks noGrp="1"/>
          </p:cNvSpPr>
          <p:nvPr>
            <p:ph type="dt" sz="half" idx="10"/>
          </p:nvPr>
        </p:nvSpPr>
        <p:spPr/>
        <p:txBody>
          <a:bodyPr/>
          <a:lstStyle/>
          <a:p>
            <a:fld id="{382BDC1E-C7BB-46C2-96FE-F5D2C6C5074C}" type="datetime1">
              <a:rPr lang="cs-CZ" smtClean="0"/>
              <a:t>13.11.2023</a:t>
            </a:fld>
            <a:endParaRPr lang="cs-CZ"/>
          </a:p>
        </p:txBody>
      </p:sp>
      <p:sp>
        <p:nvSpPr>
          <p:cNvPr id="6" name="Zástupný symbol pro zápatí 5">
            <a:extLst>
              <a:ext uri="{FF2B5EF4-FFF2-40B4-BE49-F238E27FC236}">
                <a16:creationId xmlns:a16="http://schemas.microsoft.com/office/drawing/2014/main" id="{BE8B07E1-1A71-418B-8735-C6A92C88B03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6B2BE6A6-1823-474A-A74E-79345AA14F06}"/>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770075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5F56E19-12F1-4628-9D5F-F185A79EFBCD}"/>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9842F932-7010-4E8F-8CF7-CB490869C0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EAF08DA1-73AC-48D8-91A8-AB43454162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7F7B8189-6841-45C3-A8A1-AB0842821DE0}"/>
              </a:ext>
            </a:extLst>
          </p:cNvPr>
          <p:cNvSpPr>
            <a:spLocks noGrp="1"/>
          </p:cNvSpPr>
          <p:nvPr>
            <p:ph type="dt" sz="half" idx="10"/>
          </p:nvPr>
        </p:nvSpPr>
        <p:spPr/>
        <p:txBody>
          <a:bodyPr/>
          <a:lstStyle/>
          <a:p>
            <a:fld id="{D6275E71-6F3A-4A66-B1B7-D05E7763D4C0}" type="datetime1">
              <a:rPr lang="cs-CZ" smtClean="0"/>
              <a:t>13.11.2023</a:t>
            </a:fld>
            <a:endParaRPr lang="cs-CZ"/>
          </a:p>
        </p:txBody>
      </p:sp>
      <p:sp>
        <p:nvSpPr>
          <p:cNvPr id="6" name="Zástupný symbol pro zápatí 5">
            <a:extLst>
              <a:ext uri="{FF2B5EF4-FFF2-40B4-BE49-F238E27FC236}">
                <a16:creationId xmlns:a16="http://schemas.microsoft.com/office/drawing/2014/main" id="{FF652FC1-58E2-4555-A354-2B3E5F9016B6}"/>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D1C5D338-19CD-4044-B6FF-276137FAFDAF}"/>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3175343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50E16ED-4067-42CF-8E53-B10A261FC35D}"/>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B61B4019-F1F0-4170-8DCF-5D3860380D9F}"/>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4309510C-FE82-4D35-950C-6CCC1EFA8380}"/>
              </a:ext>
            </a:extLst>
          </p:cNvPr>
          <p:cNvSpPr>
            <a:spLocks noGrp="1"/>
          </p:cNvSpPr>
          <p:nvPr>
            <p:ph type="dt" sz="half" idx="10"/>
          </p:nvPr>
        </p:nvSpPr>
        <p:spPr/>
        <p:txBody>
          <a:bodyPr/>
          <a:lstStyle/>
          <a:p>
            <a:fld id="{87767D6F-202B-4364-AB63-19E2B108A701}" type="datetime1">
              <a:rPr lang="cs-CZ" smtClean="0"/>
              <a:t>13.11.2023</a:t>
            </a:fld>
            <a:endParaRPr lang="cs-CZ"/>
          </a:p>
        </p:txBody>
      </p:sp>
      <p:sp>
        <p:nvSpPr>
          <p:cNvPr id="5" name="Zástupný symbol pro zápatí 4">
            <a:extLst>
              <a:ext uri="{FF2B5EF4-FFF2-40B4-BE49-F238E27FC236}">
                <a16:creationId xmlns:a16="http://schemas.microsoft.com/office/drawing/2014/main" id="{BEF7B643-2DAE-479A-BE40-6311B7C558E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8F89183-8E8D-47AB-83E1-4FE16F236C82}"/>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2817495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EDE83E4B-6237-4C0C-A3BD-EF0A3428B98D}"/>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AC6FEAD0-F233-434D-84B6-522E4E873B23}"/>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18CE38DC-21EB-4322-9E51-42C0B9AB3C81}"/>
              </a:ext>
            </a:extLst>
          </p:cNvPr>
          <p:cNvSpPr>
            <a:spLocks noGrp="1"/>
          </p:cNvSpPr>
          <p:nvPr>
            <p:ph type="dt" sz="half" idx="10"/>
          </p:nvPr>
        </p:nvSpPr>
        <p:spPr/>
        <p:txBody>
          <a:bodyPr/>
          <a:lstStyle/>
          <a:p>
            <a:fld id="{6E244A33-BB6A-450F-A2B1-E2E6D51509BB}" type="datetime1">
              <a:rPr lang="cs-CZ" smtClean="0"/>
              <a:t>13.11.2023</a:t>
            </a:fld>
            <a:endParaRPr lang="cs-CZ"/>
          </a:p>
        </p:txBody>
      </p:sp>
      <p:sp>
        <p:nvSpPr>
          <p:cNvPr id="5" name="Zástupný symbol pro zápatí 4">
            <a:extLst>
              <a:ext uri="{FF2B5EF4-FFF2-40B4-BE49-F238E27FC236}">
                <a16:creationId xmlns:a16="http://schemas.microsoft.com/office/drawing/2014/main" id="{692B934F-19F8-444F-9BFE-428E05A5DFB8}"/>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90E260B2-36C1-463E-A056-7572409FF059}"/>
              </a:ext>
            </a:extLst>
          </p:cNvPr>
          <p:cNvSpPr>
            <a:spLocks noGrp="1"/>
          </p:cNvSpPr>
          <p:nvPr>
            <p:ph type="sldNum" sz="quarter" idx="12"/>
          </p:nvPr>
        </p:nvSpPr>
        <p:spPr/>
        <p:txBody>
          <a:bodyPr/>
          <a:lstStyle/>
          <a:p>
            <a:fld id="{5FD0CC92-3FEF-4DD4-92F7-47D7387A3DDD}" type="slidenum">
              <a:rPr lang="cs-CZ" smtClean="0"/>
              <a:t>‹#›</a:t>
            </a:fld>
            <a:endParaRPr lang="cs-CZ"/>
          </a:p>
        </p:txBody>
      </p:sp>
    </p:spTree>
    <p:extLst>
      <p:ext uri="{BB962C8B-B14F-4D97-AF65-F5344CB8AC3E}">
        <p14:creationId xmlns:p14="http://schemas.microsoft.com/office/powerpoint/2010/main" val="744396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4C7C6092-6F9A-461A-801F-C8E7885288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40A01569-E229-497E-A4F6-6E0A048AA3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29110C1-7C85-46DB-A958-7D52F3B87D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B537F3-07CD-4BF9-8967-A002BC84DAE7}" type="datetime1">
              <a:rPr lang="cs-CZ" smtClean="0"/>
              <a:t>13.11.2023</a:t>
            </a:fld>
            <a:endParaRPr lang="cs-CZ"/>
          </a:p>
        </p:txBody>
      </p:sp>
      <p:sp>
        <p:nvSpPr>
          <p:cNvPr id="5" name="Zástupný symbol pro zápatí 4">
            <a:extLst>
              <a:ext uri="{FF2B5EF4-FFF2-40B4-BE49-F238E27FC236}">
                <a16:creationId xmlns:a16="http://schemas.microsoft.com/office/drawing/2014/main" id="{2E962CF5-2E13-49F8-AF8D-D1DEC0B831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7BE38B85-6D47-44E0-969A-2F63EE66DB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D0CC92-3FEF-4DD4-92F7-47D7387A3DDD}" type="slidenum">
              <a:rPr lang="cs-CZ" smtClean="0"/>
              <a:t>‹#›</a:t>
            </a:fld>
            <a:endParaRPr lang="cs-CZ"/>
          </a:p>
        </p:txBody>
      </p:sp>
    </p:spTree>
    <p:extLst>
      <p:ext uri="{BB962C8B-B14F-4D97-AF65-F5344CB8AC3E}">
        <p14:creationId xmlns:p14="http://schemas.microsoft.com/office/powerpoint/2010/main" val="15897464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 Id="rId4" Type="http://schemas.openxmlformats.org/officeDocument/2006/relationships/image" Target="../media/image80.png"/></Relationships>
</file>

<file path=ppt/slides/_rels/slide54.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1.xml"/><Relationship Id="rId5" Type="http://schemas.openxmlformats.org/officeDocument/2006/relationships/image" Target="../media/image95.png"/><Relationship Id="rId4" Type="http://schemas.openxmlformats.org/officeDocument/2006/relationships/image" Target="../media/image94.png"/></Relationships>
</file>

<file path=ppt/slides/_rels/slide6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1.xml"/><Relationship Id="rId4" Type="http://schemas.openxmlformats.org/officeDocument/2006/relationships/image" Target="../media/image101.png"/></Relationships>
</file>

<file path=ppt/slides/_rels/slide68.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1.xml"/><Relationship Id="rId4" Type="http://schemas.openxmlformats.org/officeDocument/2006/relationships/image" Target="../media/image106.png"/></Relationships>
</file>

<file path=ppt/slides/_rels/slide70.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jpeg"/><Relationship Id="rId1" Type="http://schemas.openxmlformats.org/officeDocument/2006/relationships/slideLayout" Target="../slideLayouts/slideLayout1.xml"/><Relationship Id="rId4" Type="http://schemas.openxmlformats.org/officeDocument/2006/relationships/image" Target="../media/image113.png"/></Relationships>
</file>

<file path=ppt/slides/_rels/slide75.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128.emf"/><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a:extLst>
              <a:ext uri="{FF2B5EF4-FFF2-40B4-BE49-F238E27FC236}">
                <a16:creationId xmlns:a16="http://schemas.microsoft.com/office/drawing/2014/main" id="{591B59B4-C788-40DD-B996-E75005DF9727}"/>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a:t>
            </a:fld>
            <a:endParaRPr lang="cs-CZ"/>
          </a:p>
        </p:txBody>
      </p:sp>
      <p:sp>
        <p:nvSpPr>
          <p:cNvPr id="3" name="Obdélník 2">
            <a:extLst>
              <a:ext uri="{FF2B5EF4-FFF2-40B4-BE49-F238E27FC236}">
                <a16:creationId xmlns:a16="http://schemas.microsoft.com/office/drawing/2014/main" id="{D98AFBD1-E027-59F9-A949-A975D6BAA15C}"/>
              </a:ext>
            </a:extLst>
          </p:cNvPr>
          <p:cNvSpPr/>
          <p:nvPr/>
        </p:nvSpPr>
        <p:spPr>
          <a:xfrm>
            <a:off x="1545771" y="4239440"/>
            <a:ext cx="9100457" cy="15343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800" dirty="0">
                <a:solidFill>
                  <a:srgbClr val="002060"/>
                </a:solidFill>
              </a:rPr>
              <a:t>Opava, 13.11.2023</a:t>
            </a:r>
          </a:p>
        </p:txBody>
      </p:sp>
      <p:sp>
        <p:nvSpPr>
          <p:cNvPr id="4" name="Obdélník 3">
            <a:extLst>
              <a:ext uri="{FF2B5EF4-FFF2-40B4-BE49-F238E27FC236}">
                <a16:creationId xmlns:a16="http://schemas.microsoft.com/office/drawing/2014/main" id="{30714B40-BF74-FBFB-3F12-AA4797FECB82}"/>
              </a:ext>
            </a:extLst>
          </p:cNvPr>
          <p:cNvSpPr/>
          <p:nvPr/>
        </p:nvSpPr>
        <p:spPr>
          <a:xfrm>
            <a:off x="1512705" y="2505670"/>
            <a:ext cx="9034326" cy="923330"/>
          </a:xfrm>
          <a:prstGeom prst="rect">
            <a:avLst/>
          </a:prstGeom>
        </p:spPr>
        <p:txBody>
          <a:bodyPr wrap="square">
            <a:spAutoFit/>
          </a:bodyPr>
          <a:lstStyle/>
          <a:p>
            <a:pPr algn="l"/>
            <a:endParaRPr lang="cs-CZ" sz="1800" b="0" i="0" u="none" strike="noStrike" baseline="0" dirty="0">
              <a:solidFill>
                <a:srgbClr val="000000"/>
              </a:solidFill>
              <a:latin typeface="Verdana Pro" panose="020B0604030504040204" pitchFamily="34" charset="0"/>
            </a:endParaRPr>
          </a:p>
          <a:p>
            <a:pPr marL="914400" algn="ctr">
              <a:tabLst>
                <a:tab pos="914400" algn="l"/>
                <a:tab pos="449580" algn="l"/>
              </a:tabLst>
            </a:pPr>
            <a:r>
              <a:rPr lang="cs-CZ" sz="3600" b="0" i="0" u="none" strike="noStrike" baseline="0" dirty="0">
                <a:solidFill>
                  <a:schemeClr val="accent1">
                    <a:lumMod val="50000"/>
                  </a:schemeClr>
                </a:solidFill>
                <a:latin typeface="Verdana Pro" panose="020B0604030504040204" pitchFamily="34" charset="0"/>
              </a:rPr>
              <a:t> </a:t>
            </a:r>
            <a:r>
              <a:rPr lang="cs-CZ" sz="3600" b="1" kern="0" dirty="0">
                <a:solidFill>
                  <a:schemeClr val="accent1">
                    <a:lumMod val="50000"/>
                  </a:schemeClr>
                </a:solidFill>
                <a:effectLst/>
                <a:latin typeface="Arial" panose="020B0604020202020204" pitchFamily="34" charset="0"/>
                <a:ea typeface="Calibri" panose="020F0502020204030204" pitchFamily="34" charset="0"/>
                <a:cs typeface="Arial" panose="020B0604020202020204" pitchFamily="34" charset="0"/>
              </a:rPr>
              <a:t>Evidence hnojení, POR a výnosů</a:t>
            </a:r>
            <a:endParaRPr lang="cs-CZ" sz="360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Obrázek 5">
            <a:extLst>
              <a:ext uri="{FF2B5EF4-FFF2-40B4-BE49-F238E27FC236}">
                <a16:creationId xmlns:a16="http://schemas.microsoft.com/office/drawing/2014/main" id="{E6290D19-DDAA-A1E7-AD4E-A7B0D48AA0C3}"/>
              </a:ext>
            </a:extLst>
          </p:cNvPr>
          <p:cNvPicPr>
            <a:picLocks noChangeAspect="1"/>
          </p:cNvPicPr>
          <p:nvPr/>
        </p:nvPicPr>
        <p:blipFill>
          <a:blip r:embed="rId2"/>
          <a:stretch>
            <a:fillRect/>
          </a:stretch>
        </p:blipFill>
        <p:spPr>
          <a:xfrm>
            <a:off x="704097" y="633211"/>
            <a:ext cx="10783805" cy="1276528"/>
          </a:xfrm>
          <a:prstGeom prst="rect">
            <a:avLst/>
          </a:prstGeom>
        </p:spPr>
      </p:pic>
    </p:spTree>
    <p:extLst>
      <p:ext uri="{BB962C8B-B14F-4D97-AF65-F5344CB8AC3E}">
        <p14:creationId xmlns:p14="http://schemas.microsoft.com/office/powerpoint/2010/main" val="797544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Význam evidence hnojení, pastvy a POR</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42900" indent="-342900" algn="l">
              <a:buFont typeface="Arial" panose="020B0604020202020204" pitchFamily="34" charset="0"/>
              <a:buChar char="•"/>
            </a:pPr>
            <a:r>
              <a:rPr lang="cs-CZ" b="1" dirty="0">
                <a:solidFill>
                  <a:schemeClr val="tx2"/>
                </a:solidFill>
              </a:rPr>
              <a:t>Legislativní povinnost</a:t>
            </a:r>
          </a:p>
          <a:p>
            <a:pPr marL="800100" lvl="1" indent="-342900" algn="l">
              <a:buFont typeface="Arial" panose="020B0604020202020204" pitchFamily="34" charset="0"/>
              <a:buChar char="•"/>
            </a:pPr>
            <a:r>
              <a:rPr lang="cs-CZ" b="1" dirty="0">
                <a:solidFill>
                  <a:schemeClr val="tx2"/>
                </a:solidFill>
              </a:rPr>
              <a:t>Zákon o hnojivech</a:t>
            </a:r>
          </a:p>
          <a:p>
            <a:pPr marL="800100" lvl="1" indent="-342900" algn="l">
              <a:buFont typeface="Arial" panose="020B0604020202020204" pitchFamily="34" charset="0"/>
              <a:buChar char="•"/>
            </a:pPr>
            <a:r>
              <a:rPr lang="cs-CZ" b="1" dirty="0">
                <a:solidFill>
                  <a:schemeClr val="tx2"/>
                </a:solidFill>
              </a:rPr>
              <a:t>Zákon o rostlinolékařské péči</a:t>
            </a:r>
          </a:p>
          <a:p>
            <a:pPr marL="342900" indent="-342900" algn="l">
              <a:buFont typeface="Arial" panose="020B0604020202020204" pitchFamily="34" charset="0"/>
              <a:buChar char="•"/>
            </a:pPr>
            <a:r>
              <a:rPr lang="cs-CZ" b="1" dirty="0">
                <a:solidFill>
                  <a:schemeClr val="tx2"/>
                </a:solidFill>
              </a:rPr>
              <a:t>Dotační povinnost:</a:t>
            </a:r>
          </a:p>
          <a:p>
            <a:pPr marL="800100" lvl="1" indent="-342900" algn="l">
              <a:buFont typeface="Arial" panose="020B0604020202020204" pitchFamily="34" charset="0"/>
              <a:buChar char="•"/>
            </a:pPr>
            <a:r>
              <a:rPr lang="cs-CZ" b="1" dirty="0">
                <a:solidFill>
                  <a:schemeClr val="tx2"/>
                </a:solidFill>
              </a:rPr>
              <a:t>kontrola plnění dotačních podmínek týkajících se hnojení a pastvy a používání POR </a:t>
            </a:r>
          </a:p>
          <a:p>
            <a:pPr marL="342900" indent="-342900" algn="l">
              <a:buFont typeface="Arial" panose="020B0604020202020204" pitchFamily="34" charset="0"/>
              <a:buChar char="•"/>
            </a:pPr>
            <a:r>
              <a:rPr lang="cs-CZ" b="1" dirty="0">
                <a:solidFill>
                  <a:schemeClr val="tx2"/>
                </a:solidFill>
              </a:rPr>
              <a:t>Statistická hlášení (předání dat do jednotného úložiště)</a:t>
            </a:r>
          </a:p>
          <a:p>
            <a:pPr marL="342900" indent="-342900" algn="l">
              <a:buFont typeface="Arial" panose="020B0604020202020204" pitchFamily="34" charset="0"/>
              <a:buChar char="•"/>
            </a:pPr>
            <a:r>
              <a:rPr lang="cs-CZ" b="1" dirty="0">
                <a:solidFill>
                  <a:schemeClr val="tx2"/>
                </a:solidFill>
              </a:rPr>
              <a:t>Plnění požadavků nitrátové směrnice, popř. minimálních požadavků na používání hnojiv</a:t>
            </a:r>
          </a:p>
          <a:p>
            <a:pPr marL="342900" indent="-342900" algn="l">
              <a:buFont typeface="Arial" panose="020B0604020202020204" pitchFamily="34" charset="0"/>
              <a:buChar char="•"/>
            </a:pPr>
            <a:r>
              <a:rPr lang="cs-CZ" b="1" dirty="0">
                <a:solidFill>
                  <a:schemeClr val="tx2"/>
                </a:solidFill>
              </a:rPr>
              <a:t>Výpočet bilance dusíku </a:t>
            </a:r>
          </a:p>
          <a:p>
            <a:pPr marL="800100" lvl="1" indent="-342900" algn="l">
              <a:buFont typeface="Arial" panose="020B0604020202020204" pitchFamily="34" charset="0"/>
              <a:buChar char="•"/>
            </a:pPr>
            <a:r>
              <a:rPr lang="cs-CZ" b="1" dirty="0">
                <a:solidFill>
                  <a:schemeClr val="tx2"/>
                </a:solidFill>
              </a:rPr>
              <a:t>Nitrátová směrnice</a:t>
            </a:r>
          </a:p>
          <a:p>
            <a:pPr marL="800100" lvl="1" indent="-342900" algn="l">
              <a:buFont typeface="Arial" panose="020B0604020202020204" pitchFamily="34" charset="0"/>
              <a:buChar char="•"/>
            </a:pPr>
            <a:r>
              <a:rPr lang="cs-CZ" b="1" dirty="0">
                <a:solidFill>
                  <a:schemeClr val="tx2"/>
                </a:solidFill>
              </a:rPr>
              <a:t>Precizní zemědělství</a:t>
            </a:r>
          </a:p>
          <a:p>
            <a:pPr marL="342900" indent="-342900" algn="l">
              <a:buFont typeface="Arial" panose="020B0604020202020204" pitchFamily="34" charset="0"/>
              <a:buChar char="•"/>
            </a:pPr>
            <a:r>
              <a:rPr lang="cs-CZ" b="1" dirty="0">
                <a:solidFill>
                  <a:schemeClr val="tx2"/>
                </a:solidFill>
              </a:rPr>
              <a:t>Model organická hmota pro </a:t>
            </a:r>
            <a:r>
              <a:rPr lang="cs-CZ" b="1" dirty="0" err="1">
                <a:solidFill>
                  <a:schemeClr val="tx2"/>
                </a:solidFill>
              </a:rPr>
              <a:t>celofaremní</a:t>
            </a:r>
            <a:r>
              <a:rPr lang="cs-CZ" b="1" dirty="0">
                <a:solidFill>
                  <a:schemeClr val="tx2"/>
                </a:solidFill>
              </a:rPr>
              <a:t> </a:t>
            </a:r>
            <a:r>
              <a:rPr lang="cs-CZ" b="1" dirty="0" err="1">
                <a:solidFill>
                  <a:schemeClr val="tx2"/>
                </a:solidFill>
              </a:rPr>
              <a:t>ekoplatbu</a:t>
            </a:r>
            <a:endParaRPr lang="cs-CZ" b="1" dirty="0">
              <a:solidFill>
                <a:schemeClr val="tx2"/>
              </a:solidFill>
            </a:endParaRPr>
          </a:p>
          <a:p>
            <a:pPr marL="342900" indent="-342900" algn="l">
              <a:buFont typeface="Arial" panose="020B0604020202020204" pitchFamily="34" charset="0"/>
              <a:buChar char="•"/>
            </a:pPr>
            <a:endParaRPr lang="cs-CZ" b="1" dirty="0">
              <a:solidFill>
                <a:schemeClr val="tx2"/>
              </a:solidFill>
            </a:endParaRPr>
          </a:p>
          <a:p>
            <a:pPr marL="342900" indent="-342900" algn="l">
              <a:buFont typeface="Arial" panose="020B0604020202020204" pitchFamily="34" charset="0"/>
              <a:buChar char="•"/>
            </a:pPr>
            <a:endParaRPr lang="cs-CZ" b="1" dirty="0">
              <a:solidFill>
                <a:schemeClr val="tx2"/>
              </a:solidFill>
            </a:endParaRPr>
          </a:p>
          <a:p>
            <a:pPr marL="342900"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p:txBody>
      </p:sp>
      <p:sp>
        <p:nvSpPr>
          <p:cNvPr id="4" name="Zástupný symbol pro číslo snímku 3">
            <a:extLst>
              <a:ext uri="{FF2B5EF4-FFF2-40B4-BE49-F238E27FC236}">
                <a16:creationId xmlns:a16="http://schemas.microsoft.com/office/drawing/2014/main" id="{22C7F3D7-C68B-437D-A232-F8BABDEBF7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a:t>
            </a:fld>
            <a:endParaRPr lang="cs-CZ"/>
          </a:p>
        </p:txBody>
      </p:sp>
    </p:spTree>
    <p:extLst>
      <p:ext uri="{BB962C8B-B14F-4D97-AF65-F5344CB8AC3E}">
        <p14:creationId xmlns:p14="http://schemas.microsoft.com/office/powerpoint/2010/main" val="1462934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Novela zákona č. 156/1998 Sb., o hnojivech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lnSpcReduction="10000"/>
          </a:bodyPr>
          <a:lstStyle/>
          <a:p>
            <a:pPr marL="342900" indent="-342900" algn="l">
              <a:buFont typeface="Arial" panose="020B0604020202020204" pitchFamily="34" charset="0"/>
              <a:buChar char="•"/>
            </a:pPr>
            <a:r>
              <a:rPr lang="cs-CZ" dirty="0">
                <a:solidFill>
                  <a:schemeClr val="tx2"/>
                </a:solidFill>
                <a:ea typeface="Yu Mincho Light" panose="02020300000000000000" pitchFamily="18" charset="-128"/>
              </a:rPr>
              <a:t>Novela č. 299/2021 Sb. (ROZŠÍŘENÍ EVIDENCE)</a:t>
            </a:r>
          </a:p>
          <a:p>
            <a:pPr lvl="1" indent="-100013" algn="l"/>
            <a:r>
              <a:rPr lang="cs-CZ" b="0" i="0" dirty="0">
                <a:solidFill>
                  <a:schemeClr val="tx2"/>
                </a:solidFill>
                <a:effectLst/>
                <a:latin typeface="Arial" panose="020B0604020202020204" pitchFamily="34" charset="0"/>
              </a:rPr>
              <a:t>Zemědělští podnikatelé jsou povinni vést evidenci o</a:t>
            </a:r>
          </a:p>
          <a:p>
            <a:pPr marL="800100" lvl="1" indent="-342900" algn="l">
              <a:buFont typeface="Arial" panose="020B0604020202020204" pitchFamily="34" charset="0"/>
              <a:buChar char="•"/>
            </a:pPr>
            <a:r>
              <a:rPr lang="cs-CZ" b="0" i="0" dirty="0">
                <a:solidFill>
                  <a:schemeClr val="tx2"/>
                </a:solidFill>
                <a:effectLst/>
                <a:latin typeface="Arial" panose="020B0604020202020204" pitchFamily="34" charset="0"/>
              </a:rPr>
              <a:t>hnojivech, pomocných půdních látkách, rostlinných </a:t>
            </a:r>
            <a:r>
              <a:rPr lang="cs-CZ" b="0" i="0" dirty="0" err="1">
                <a:solidFill>
                  <a:schemeClr val="tx2"/>
                </a:solidFill>
                <a:effectLst/>
                <a:latin typeface="Arial" panose="020B0604020202020204" pitchFamily="34" charset="0"/>
              </a:rPr>
              <a:t>biostimulantech</a:t>
            </a:r>
            <a:r>
              <a:rPr lang="cs-CZ" b="0" i="0" dirty="0">
                <a:solidFill>
                  <a:schemeClr val="tx2"/>
                </a:solidFill>
                <a:effectLst/>
                <a:latin typeface="Arial" panose="020B0604020202020204" pitchFamily="34" charset="0"/>
              </a:rPr>
              <a:t> a substrátech použitých na zemědělské půdě a lesních pozemcích; tato povinnost se nevztahuje na evidenci vedlejších produktů při pěstování kulturních rostlin, s výjimkou slámy,</a:t>
            </a:r>
          </a:p>
          <a:p>
            <a:pPr marL="800100" lvl="1" indent="-342900" algn="l">
              <a:buFont typeface="Arial" panose="020B0604020202020204" pitchFamily="34" charset="0"/>
              <a:buChar char="•"/>
            </a:pPr>
            <a:r>
              <a:rPr lang="cs-CZ" b="0" i="0" dirty="0">
                <a:solidFill>
                  <a:schemeClr val="tx2"/>
                </a:solidFill>
                <a:effectLst/>
                <a:latin typeface="Arial" panose="020B0604020202020204" pitchFamily="34" charset="0"/>
              </a:rPr>
              <a:t>upravených kalech a sedimentech* použitých na zemědělské půdě a</a:t>
            </a:r>
          </a:p>
          <a:p>
            <a:pPr marL="800100" lvl="1" indent="-342900" algn="l">
              <a:buFont typeface="Arial" panose="020B0604020202020204" pitchFamily="34" charset="0"/>
              <a:buChar char="•"/>
            </a:pPr>
            <a:r>
              <a:rPr lang="cs-CZ" b="0" i="0" dirty="0">
                <a:solidFill>
                  <a:srgbClr val="FF0000"/>
                </a:solidFill>
                <a:effectLst/>
                <a:latin typeface="Arial" panose="020B0604020202020204" pitchFamily="34" charset="0"/>
              </a:rPr>
              <a:t>výnosu sklizeného hlavního a vedlejšího produktu s výjimkou trvalých travních porostů podle evidence využití půdy podle uživatelských vztahů (účinnost od 1.1.2022)</a:t>
            </a:r>
          </a:p>
          <a:p>
            <a:pPr algn="just"/>
            <a:r>
              <a:rPr lang="cs-CZ" sz="2200" b="0" i="0" dirty="0">
                <a:solidFill>
                  <a:schemeClr val="tx2"/>
                </a:solidFill>
                <a:effectLst/>
                <a:latin typeface="Arial" panose="020B0604020202020204" pitchFamily="34" charset="0"/>
              </a:rPr>
              <a:t>Tato evidence se vede o množství, druhu a době jejich použití podle jednotlivých pozemků, plodin a let a uchovává se nejméně 7 let</a:t>
            </a:r>
            <a:r>
              <a:rPr lang="cs-CZ" sz="2200" dirty="0">
                <a:solidFill>
                  <a:schemeClr val="tx2"/>
                </a:solidFill>
                <a:latin typeface="Arial" panose="020B0604020202020204" pitchFamily="34" charset="0"/>
              </a:rPr>
              <a:t>**.</a:t>
            </a:r>
            <a:r>
              <a:rPr lang="cs-CZ" sz="2200" b="0" i="0" dirty="0">
                <a:solidFill>
                  <a:schemeClr val="tx2"/>
                </a:solidFill>
                <a:effectLst/>
                <a:latin typeface="Arial" panose="020B0604020202020204" pitchFamily="34" charset="0"/>
              </a:rPr>
              <a:t> Na požádání ústavu jsou zemědělští podnikatelé povinni evidenci předložit a umožnit ověření v ní uvedených údajů.</a:t>
            </a:r>
          </a:p>
          <a:p>
            <a:pPr algn="just"/>
            <a:r>
              <a:rPr lang="cs-CZ" sz="1800" i="1" dirty="0">
                <a:solidFill>
                  <a:srgbClr val="000000"/>
                </a:solidFill>
                <a:latin typeface="Arial" panose="020B0604020202020204" pitchFamily="34" charset="0"/>
              </a:rPr>
              <a:t>*</a:t>
            </a:r>
            <a:r>
              <a:rPr lang="cs-CZ" sz="2200" i="1" dirty="0">
                <a:solidFill>
                  <a:srgbClr val="000000"/>
                </a:solidFill>
                <a:latin typeface="Arial" panose="020B0604020202020204" pitchFamily="34" charset="0"/>
              </a:rPr>
              <a:t> </a:t>
            </a:r>
            <a:r>
              <a:rPr lang="cs-CZ" sz="1800" i="1" dirty="0">
                <a:solidFill>
                  <a:schemeClr val="tx2"/>
                </a:solidFill>
                <a:latin typeface="Arial" panose="020B0604020202020204" pitchFamily="34" charset="0"/>
              </a:rPr>
              <a:t>Sedimenty podle zákona č. 334/1992 Sb. a prováděcí vyhlášky</a:t>
            </a:r>
          </a:p>
          <a:p>
            <a:pPr algn="just"/>
            <a:r>
              <a:rPr lang="cs-CZ" sz="1800" b="0" i="1" dirty="0">
                <a:solidFill>
                  <a:schemeClr val="tx2"/>
                </a:solidFill>
                <a:effectLst/>
                <a:latin typeface="Arial" panose="020B0604020202020204" pitchFamily="34" charset="0"/>
              </a:rPr>
              <a:t>** Povinnost žadatele uchovávat všechny doklady prokazující poskytnutí a užití dotace 10 let (prohlášení žadatele ve formuláři Jednotné žádosti)</a:t>
            </a:r>
          </a:p>
          <a:p>
            <a:pPr marL="800100" lvl="1" indent="-342900" algn="l">
              <a:buFont typeface="Arial" panose="020B0604020202020204" pitchFamily="34" charset="0"/>
              <a:buChar char="•"/>
            </a:pPr>
            <a:endParaRPr lang="cs-CZ" dirty="0">
              <a:ea typeface="Yu Mincho Light" panose="02020300000000000000" pitchFamily="18" charset="-128"/>
              <a:sym typeface="Wingdings" panose="05000000000000000000" pitchFamily="2" charset="2"/>
            </a:endParaRPr>
          </a:p>
          <a:p>
            <a:pPr marL="800100" lvl="1" indent="-342900" algn="l">
              <a:buFont typeface="Arial" panose="020B0604020202020204" pitchFamily="34" charset="0"/>
              <a:buChar char="•"/>
            </a:pPr>
            <a:endParaRPr lang="cs-CZ" dirty="0">
              <a:ea typeface="Yu Mincho Light" panose="02020300000000000000" pitchFamily="18" charset="-128"/>
            </a:endParaRPr>
          </a:p>
          <a:p>
            <a:pPr marL="342900" indent="-342900" algn="l">
              <a:buFont typeface="Arial" panose="020B0604020202020204" pitchFamily="34" charset="0"/>
              <a:buChar char="•"/>
            </a:pPr>
            <a:endParaRPr lang="cs-CZ" dirty="0">
              <a:ea typeface="Yu Mincho Light" panose="02020300000000000000" pitchFamily="18" charset="-128"/>
            </a:endParaRPr>
          </a:p>
          <a:p>
            <a:pPr marL="342900" indent="-342900" algn="l">
              <a:buFont typeface="Arial" panose="020B0604020202020204" pitchFamily="34" charset="0"/>
              <a:buChar char="•"/>
            </a:pPr>
            <a:endParaRPr lang="cs-CZ" dirty="0">
              <a:ea typeface="Yu Mincho Light" panose="02020300000000000000" pitchFamily="18" charset="-128"/>
            </a:endParaRPr>
          </a:p>
          <a:p>
            <a:pPr marL="342900" indent="-342900" algn="l">
              <a:buFont typeface="Arial" panose="020B0604020202020204" pitchFamily="34" charset="0"/>
              <a:buChar char="•"/>
            </a:pPr>
            <a:endParaRPr lang="cs-CZ" dirty="0">
              <a:ea typeface="Yu Mincho Light" panose="02020300000000000000" pitchFamily="18" charset="-128"/>
            </a:endParaRPr>
          </a:p>
          <a:p>
            <a:pPr algn="l"/>
            <a:endParaRPr lang="cs-CZ" dirty="0"/>
          </a:p>
          <a:p>
            <a:pPr algn="l"/>
            <a:endParaRPr lang="cs-CZ" dirty="0"/>
          </a:p>
          <a:p>
            <a:pPr algn="l"/>
            <a:endParaRPr lang="cs-CZ" dirty="0"/>
          </a:p>
          <a:p>
            <a:pPr algn="l"/>
            <a:endParaRPr lang="cs-CZ" dirty="0"/>
          </a:p>
          <a:p>
            <a:pPr algn="l"/>
            <a:endParaRPr lang="cs-CZ" dirty="0"/>
          </a:p>
          <a:p>
            <a:pPr algn="l"/>
            <a:endParaRPr lang="cs-CZ" dirty="0"/>
          </a:p>
          <a:p>
            <a:pPr algn="l"/>
            <a:endParaRPr lang="cs-CZ" sz="2400" dirty="0"/>
          </a:p>
          <a:p>
            <a:pPr algn="l"/>
            <a:endParaRPr lang="cs-CZ" b="1" dirty="0"/>
          </a:p>
          <a:p>
            <a:pPr algn="l"/>
            <a:endParaRPr lang="cs-CZ" u="sng" dirty="0"/>
          </a:p>
          <a:p>
            <a:pPr marL="800100" lvl="1" indent="-342900" algn="l">
              <a:buFont typeface="Arial" panose="020B0604020202020204" pitchFamily="34" charset="0"/>
              <a:buChar char="•"/>
            </a:pPr>
            <a:endParaRPr lang="cs-CZ" dirty="0"/>
          </a:p>
          <a:p>
            <a:pPr algn="l"/>
            <a:endParaRPr lang="cs-CZ" dirty="0"/>
          </a:p>
        </p:txBody>
      </p:sp>
      <p:sp>
        <p:nvSpPr>
          <p:cNvPr id="4" name="Zástupný symbol pro číslo snímku 3">
            <a:extLst>
              <a:ext uri="{FF2B5EF4-FFF2-40B4-BE49-F238E27FC236}">
                <a16:creationId xmlns:a16="http://schemas.microsoft.com/office/drawing/2014/main" id="{8D300DE3-3189-448E-A125-0A8EB5869BE4}"/>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a:t>
            </a:fld>
            <a:endParaRPr lang="cs-CZ"/>
          </a:p>
        </p:txBody>
      </p:sp>
    </p:spTree>
    <p:extLst>
      <p:ext uri="{BB962C8B-B14F-4D97-AF65-F5344CB8AC3E}">
        <p14:creationId xmlns:p14="http://schemas.microsoft.com/office/powerpoint/2010/main" val="1184679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Novela zákona č. 156/1998 Sb., o hnojivech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42900" indent="-342900" algn="l">
              <a:buFont typeface="Arial" panose="020B0604020202020204" pitchFamily="34" charset="0"/>
              <a:buChar char="•"/>
            </a:pPr>
            <a:r>
              <a:rPr lang="cs-CZ" dirty="0">
                <a:solidFill>
                  <a:schemeClr val="tx2"/>
                </a:solidFill>
                <a:ea typeface="Yu Mincho Light" panose="02020300000000000000" pitchFamily="18" charset="-128"/>
              </a:rPr>
              <a:t>Novela č. 299/2021 Sb. (POVINNOST PŘEDÁNÍ  EVIDENCE HNOJENÍ)</a:t>
            </a:r>
          </a:p>
          <a:p>
            <a:pPr marL="800100" lvl="1" indent="-342900" algn="l">
              <a:buFont typeface="Arial" panose="020B0604020202020204" pitchFamily="34" charset="0"/>
              <a:buChar char="•"/>
            </a:pPr>
            <a:r>
              <a:rPr lang="cs-CZ" b="0" i="0" dirty="0">
                <a:solidFill>
                  <a:srgbClr val="FF0000"/>
                </a:solidFill>
                <a:effectLst/>
                <a:latin typeface="Arial" panose="020B0604020202020204" pitchFamily="34" charset="0"/>
              </a:rPr>
              <a:t>Zemědělští podnikatelé hospodařící na výměře větší než 20 ha podle evidence využití půdy podle uživatelských vztahů jsou povinni vést evidenci podle odstavce 7 („hnojení a výnosy“) v elektronické formě a do konce ledna za předešlý kalendářní rok ji předávat ústavu v elektronické podobě ve stanoveném formátu (účinnost od 1.1.2022).</a:t>
            </a:r>
          </a:p>
          <a:p>
            <a:pPr marL="800100" lvl="1" indent="-342900" algn="l">
              <a:buFont typeface="Arial" panose="020B0604020202020204" pitchFamily="34" charset="0"/>
              <a:buChar char="•"/>
            </a:pPr>
            <a:r>
              <a:rPr lang="cs-CZ" dirty="0">
                <a:solidFill>
                  <a:schemeClr val="tx2"/>
                </a:solidFill>
                <a:latin typeface="Arial" panose="020B0604020202020204" pitchFamily="34" charset="0"/>
                <a:ea typeface="Yu Mincho Light" panose="02020300000000000000" pitchFamily="18" charset="-128"/>
                <a:cs typeface="Arial" panose="020B0604020202020204" pitchFamily="34" charset="0"/>
                <a:sym typeface="Wingdings" panose="05000000000000000000" pitchFamily="2" charset="2"/>
              </a:rPr>
              <a:t>Přestupky (doplnění): </a:t>
            </a:r>
          </a:p>
          <a:p>
            <a:pPr marL="1257300" lvl="2" indent="-342900" algn="l">
              <a:buFont typeface="Arial" panose="020B0604020202020204" pitchFamily="34" charset="0"/>
              <a:buChar char="•"/>
            </a:pPr>
            <a:r>
              <a:rPr lang="cs-CZ" sz="2000" b="0" i="0" dirty="0">
                <a:solidFill>
                  <a:schemeClr val="tx2"/>
                </a:solidFill>
                <a:effectLst/>
                <a:latin typeface="Arial" panose="020B0604020202020204" pitchFamily="34" charset="0"/>
                <a:cs typeface="Arial" panose="020B0604020202020204" pitchFamily="34" charset="0"/>
              </a:rPr>
              <a:t>nepředá ústavu evidenci podle § 9 odst. 7 ve lhůtě a způsobem stanoveným v § 9 odst. 8 (= NEPROVEDE PŘEDÁNÍ DAT DO KONCE LEDNA)* </a:t>
            </a:r>
            <a:r>
              <a:rPr lang="cs-CZ" sz="2000" b="0" i="1" dirty="0">
                <a:solidFill>
                  <a:srgbClr val="FF0000"/>
                </a:solidFill>
                <a:effectLst/>
                <a:latin typeface="Arial" panose="020B0604020202020204" pitchFamily="34" charset="0"/>
                <a:cs typeface="Arial" panose="020B0604020202020204" pitchFamily="34" charset="0"/>
              </a:rPr>
              <a:t>nová povinnost a sankce</a:t>
            </a:r>
            <a:endParaRPr lang="cs-CZ" sz="2000" dirty="0">
              <a:solidFill>
                <a:schemeClr val="tx2"/>
              </a:solidFill>
              <a:latin typeface="Arial" panose="020B0604020202020204" pitchFamily="34" charset="0"/>
              <a:cs typeface="Arial" panose="020B0604020202020204" pitchFamily="34" charset="0"/>
            </a:endParaRPr>
          </a:p>
          <a:p>
            <a:pPr marL="1257300" lvl="2" indent="-342900" algn="l">
              <a:buFont typeface="Arial" panose="020B0604020202020204" pitchFamily="34" charset="0"/>
              <a:buChar char="•"/>
            </a:pPr>
            <a:r>
              <a:rPr lang="cs-CZ" sz="2000" b="0" i="0" dirty="0">
                <a:solidFill>
                  <a:schemeClr val="tx2"/>
                </a:solidFill>
                <a:effectLst/>
                <a:latin typeface="Arial" panose="020B0604020202020204" pitchFamily="34" charset="0"/>
                <a:cs typeface="Arial" panose="020B0604020202020204" pitchFamily="34" charset="0"/>
              </a:rPr>
              <a:t>neprovede záznam o použití hnojiva, pomocné půdní látky, rostlinného </a:t>
            </a:r>
            <a:r>
              <a:rPr lang="cs-CZ" sz="2000" b="0" i="0" dirty="0" err="1">
                <a:solidFill>
                  <a:schemeClr val="tx2"/>
                </a:solidFill>
                <a:effectLst/>
                <a:latin typeface="Arial" panose="020B0604020202020204" pitchFamily="34" charset="0"/>
                <a:cs typeface="Arial" panose="020B0604020202020204" pitchFamily="34" charset="0"/>
              </a:rPr>
              <a:t>biostimulantu</a:t>
            </a:r>
            <a:r>
              <a:rPr lang="cs-CZ" sz="2000" b="0" i="0" dirty="0">
                <a:solidFill>
                  <a:schemeClr val="tx2"/>
                </a:solidFill>
                <a:effectLst/>
                <a:latin typeface="Arial" panose="020B0604020202020204" pitchFamily="34" charset="0"/>
                <a:cs typeface="Arial" panose="020B0604020202020204" pitchFamily="34" charset="0"/>
              </a:rPr>
              <a:t> nebo substrátu, upraveného kalu nebo sedimentu ve lhůtě stanovené v § 9 odst. 9. (= NEPROVEDE ZÁZNAM O HNOJENÍ DO 1 MĚSÍCE) </a:t>
            </a:r>
            <a:r>
              <a:rPr lang="cs-CZ" sz="2000" b="0" i="1" dirty="0">
                <a:solidFill>
                  <a:srgbClr val="FF0000"/>
                </a:solidFill>
                <a:effectLst/>
                <a:latin typeface="Arial" panose="020B0604020202020204" pitchFamily="34" charset="0"/>
                <a:cs typeface="Arial" panose="020B0604020202020204" pitchFamily="34" charset="0"/>
              </a:rPr>
              <a:t>stará povinnost a nová sankce</a:t>
            </a:r>
          </a:p>
          <a:p>
            <a:pPr marL="1257300" lvl="2" indent="-342900" algn="l">
              <a:buFont typeface="Arial" panose="020B0604020202020204" pitchFamily="34" charset="0"/>
              <a:buChar char="•"/>
            </a:pPr>
            <a:endParaRPr lang="cs-CZ" sz="2000" i="1" dirty="0">
              <a:solidFill>
                <a:srgbClr val="FF0000"/>
              </a:solidFill>
              <a:latin typeface="Arial" panose="020B0604020202020204" pitchFamily="34" charset="0"/>
              <a:cs typeface="Arial" panose="020B0604020202020204" pitchFamily="34" charset="0"/>
            </a:endParaRPr>
          </a:p>
          <a:p>
            <a:pPr lvl="2" algn="l"/>
            <a:r>
              <a:rPr lang="cs-CZ" sz="2000" b="0" i="1" dirty="0">
                <a:solidFill>
                  <a:schemeClr val="accent1">
                    <a:lumMod val="75000"/>
                  </a:schemeClr>
                </a:solidFill>
                <a:effectLst/>
                <a:latin typeface="Arial" panose="020B0604020202020204" pitchFamily="34" charset="0"/>
                <a:cs typeface="Arial" panose="020B0604020202020204" pitchFamily="34" charset="0"/>
              </a:rPr>
              <a:t>* vi</a:t>
            </a:r>
            <a:r>
              <a:rPr lang="cs-CZ" sz="2000" i="1" dirty="0">
                <a:solidFill>
                  <a:schemeClr val="accent1">
                    <a:lumMod val="75000"/>
                  </a:schemeClr>
                </a:solidFill>
                <a:latin typeface="Arial" panose="020B0604020202020204" pitchFamily="34" charset="0"/>
                <a:cs typeface="Arial" panose="020B0604020202020204" pitchFamily="34" charset="0"/>
              </a:rPr>
              <a:t>z dále</a:t>
            </a:r>
            <a:endParaRPr lang="cs-CZ" sz="2000" b="0" i="1" dirty="0">
              <a:solidFill>
                <a:schemeClr val="accent1">
                  <a:lumMod val="75000"/>
                </a:schemeClr>
              </a:solidFill>
              <a:effectLst/>
              <a:latin typeface="Arial" panose="020B0604020202020204" pitchFamily="34" charset="0"/>
              <a:cs typeface="Arial" panose="020B0604020202020204" pitchFamily="34" charset="0"/>
            </a:endParaRPr>
          </a:p>
          <a:p>
            <a:pPr marL="800100" lvl="1" indent="-342900" algn="l">
              <a:buFont typeface="Arial" panose="020B0604020202020204" pitchFamily="34" charset="0"/>
              <a:buChar char="•"/>
            </a:pPr>
            <a:endParaRPr lang="cs-CZ" dirty="0">
              <a:latin typeface="Arial" panose="020B0604020202020204" pitchFamily="34" charset="0"/>
              <a:ea typeface="Yu Mincho Light" panose="02020300000000000000" pitchFamily="18" charset="-128"/>
              <a:cs typeface="Arial" panose="020B0604020202020204" pitchFamily="34" charset="0"/>
              <a:sym typeface="Wingdings" panose="05000000000000000000" pitchFamily="2" charset="2"/>
            </a:endParaRPr>
          </a:p>
          <a:p>
            <a:pPr marL="800100" lvl="1" indent="-342900" algn="l">
              <a:buFont typeface="Arial" panose="020B0604020202020204" pitchFamily="34" charset="0"/>
              <a:buChar char="•"/>
            </a:pPr>
            <a:endParaRPr lang="cs-CZ" dirty="0">
              <a:ea typeface="Yu Mincho Light" panose="02020300000000000000" pitchFamily="18" charset="-128"/>
            </a:endParaRPr>
          </a:p>
          <a:p>
            <a:pPr marL="342900" indent="-342900" algn="l">
              <a:buFont typeface="Arial" panose="020B0604020202020204" pitchFamily="34" charset="0"/>
              <a:buChar char="•"/>
            </a:pPr>
            <a:endParaRPr lang="cs-CZ" dirty="0">
              <a:ea typeface="Yu Mincho Light" panose="02020300000000000000" pitchFamily="18" charset="-128"/>
            </a:endParaRPr>
          </a:p>
          <a:p>
            <a:pPr marL="342900" indent="-342900" algn="l">
              <a:buFont typeface="Arial" panose="020B0604020202020204" pitchFamily="34" charset="0"/>
              <a:buChar char="•"/>
            </a:pPr>
            <a:endParaRPr lang="cs-CZ" dirty="0">
              <a:ea typeface="Yu Mincho Light" panose="02020300000000000000" pitchFamily="18" charset="-128"/>
            </a:endParaRPr>
          </a:p>
          <a:p>
            <a:pPr marL="342900" indent="-342900" algn="l">
              <a:buFont typeface="Arial" panose="020B0604020202020204" pitchFamily="34" charset="0"/>
              <a:buChar char="•"/>
            </a:pPr>
            <a:endParaRPr lang="cs-CZ" dirty="0">
              <a:ea typeface="Yu Mincho Light" panose="02020300000000000000" pitchFamily="18" charset="-128"/>
            </a:endParaRPr>
          </a:p>
          <a:p>
            <a:pPr algn="l"/>
            <a:endParaRPr lang="cs-CZ" dirty="0"/>
          </a:p>
          <a:p>
            <a:pPr algn="l"/>
            <a:endParaRPr lang="cs-CZ" dirty="0"/>
          </a:p>
          <a:p>
            <a:pPr algn="l"/>
            <a:endParaRPr lang="cs-CZ" dirty="0"/>
          </a:p>
          <a:p>
            <a:pPr algn="l"/>
            <a:endParaRPr lang="cs-CZ" dirty="0"/>
          </a:p>
          <a:p>
            <a:pPr algn="l"/>
            <a:endParaRPr lang="cs-CZ" dirty="0"/>
          </a:p>
          <a:p>
            <a:pPr algn="l"/>
            <a:endParaRPr lang="cs-CZ" dirty="0"/>
          </a:p>
          <a:p>
            <a:pPr algn="l"/>
            <a:endParaRPr lang="cs-CZ" sz="2400" dirty="0"/>
          </a:p>
          <a:p>
            <a:pPr algn="l"/>
            <a:endParaRPr lang="cs-CZ" b="1" dirty="0"/>
          </a:p>
          <a:p>
            <a:pPr algn="l"/>
            <a:endParaRPr lang="cs-CZ" u="sng" dirty="0"/>
          </a:p>
          <a:p>
            <a:pPr marL="800100" lvl="1" indent="-342900" algn="l">
              <a:buFont typeface="Arial" panose="020B0604020202020204" pitchFamily="34" charset="0"/>
              <a:buChar char="•"/>
            </a:pPr>
            <a:endParaRPr lang="cs-CZ" dirty="0"/>
          </a:p>
          <a:p>
            <a:pPr algn="l"/>
            <a:endParaRPr lang="cs-CZ" dirty="0"/>
          </a:p>
        </p:txBody>
      </p:sp>
      <p:sp>
        <p:nvSpPr>
          <p:cNvPr id="4" name="Zástupný symbol pro číslo snímku 3">
            <a:extLst>
              <a:ext uri="{FF2B5EF4-FFF2-40B4-BE49-F238E27FC236}">
                <a16:creationId xmlns:a16="http://schemas.microsoft.com/office/drawing/2014/main" id="{8D300DE3-3189-448E-A125-0A8EB5869BE4}"/>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a:t>
            </a:fld>
            <a:endParaRPr lang="cs-CZ"/>
          </a:p>
        </p:txBody>
      </p:sp>
    </p:spTree>
    <p:extLst>
      <p:ext uri="{BB962C8B-B14F-4D97-AF65-F5344CB8AC3E}">
        <p14:creationId xmlns:p14="http://schemas.microsoft.com/office/powerpoint/2010/main" val="14536398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Novela vyhlášky č. 377/2013 Sb.</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b="1" dirty="0">
                <a:solidFill>
                  <a:schemeClr val="tx2"/>
                </a:solidFill>
                <a:latin typeface="Arial" panose="020B0604020202020204" pitchFamily="34" charset="0"/>
                <a:cs typeface="Arial" panose="020B0604020202020204" pitchFamily="34" charset="0"/>
              </a:rPr>
              <a:t>Novela č. 392/2021 (účinnost od 1.7.2022)</a:t>
            </a:r>
          </a:p>
          <a:p>
            <a:pPr marL="361950" lvl="1" indent="-361950" algn="l">
              <a:buFont typeface="Arial" panose="020B0604020202020204" pitchFamily="34" charset="0"/>
              <a:buChar char="•"/>
            </a:pPr>
            <a:r>
              <a:rPr lang="cs-CZ" dirty="0">
                <a:solidFill>
                  <a:schemeClr val="tx2"/>
                </a:solidFill>
                <a:latin typeface="Arial" panose="020B0604020202020204" pitchFamily="34" charset="0"/>
                <a:cs typeface="Arial" panose="020B0604020202020204" pitchFamily="34" charset="0"/>
              </a:rPr>
              <a:t>§ 9 </a:t>
            </a:r>
            <a:r>
              <a:rPr lang="cs-CZ" sz="1800" dirty="0">
                <a:solidFill>
                  <a:schemeClr val="tx2"/>
                </a:solidFill>
                <a:effectLst/>
                <a:latin typeface="Arial" panose="020B0604020202020204" pitchFamily="34" charset="0"/>
                <a:ea typeface="Times New Roman" panose="02020603050405020304" pitchFamily="18" charset="0"/>
              </a:rPr>
              <a:t>(odst. 1): </a:t>
            </a:r>
          </a:p>
          <a:p>
            <a:pPr marL="819150" lvl="2" indent="-361950" algn="l">
              <a:buFont typeface="Arial" panose="020B0604020202020204" pitchFamily="34" charset="0"/>
              <a:buChar char="•"/>
            </a:pPr>
            <a:r>
              <a:rPr lang="cs-CZ" dirty="0">
                <a:solidFill>
                  <a:schemeClr val="tx2"/>
                </a:solidFill>
                <a:effectLst/>
                <a:latin typeface="Arial" panose="020B0604020202020204" pitchFamily="34" charset="0"/>
                <a:ea typeface="Times New Roman" panose="02020603050405020304" pitchFamily="18" charset="0"/>
              </a:rPr>
              <a:t>V evidenci se zaznamenávají údaje stanovené v příloze č. 2 k této vyhlášce. </a:t>
            </a:r>
          </a:p>
          <a:p>
            <a:pPr marL="819150" lvl="2" indent="-361950" algn="l">
              <a:buFont typeface="Arial" panose="020B0604020202020204" pitchFamily="34" charset="0"/>
              <a:buChar char="•"/>
            </a:pPr>
            <a:r>
              <a:rPr lang="cs-CZ" b="1" dirty="0">
                <a:solidFill>
                  <a:srgbClr val="FF0000"/>
                </a:solidFill>
                <a:effectLst/>
                <a:latin typeface="Arial" panose="020B0604020202020204" pitchFamily="34" charset="0"/>
                <a:ea typeface="Times New Roman" panose="02020603050405020304" pitchFamily="18" charset="0"/>
              </a:rPr>
              <a:t>Zemědělští podnikatelé, kteří jsou povinni vést evidenci podle § 9 odst. 7 a 8 zákona o hnojivech v elektronické formě, ji předávají ústavu ve formátu a rozsahu stanoveném v příloze č. 7 k této vyhlášce formou automatizovaného datového výstupu prostřednictvím elektronické aplikace přístupné na internetových stránkách ministerstva. Předání dat prostřednictvím této elektronické aplikace nevyžaduje podepsání.</a:t>
            </a:r>
          </a:p>
          <a:p>
            <a:pPr marL="361950" lvl="1" indent="-361950" algn="l">
              <a:buFont typeface="Arial" panose="020B0604020202020204" pitchFamily="34" charset="0"/>
              <a:buChar char="•"/>
            </a:pPr>
            <a:endParaRPr lang="cs-CZ" sz="1800" b="1" dirty="0">
              <a:solidFill>
                <a:schemeClr val="tx2"/>
              </a:solidFill>
              <a:latin typeface="Arial" panose="020B0604020202020204" pitchFamily="34" charset="0"/>
              <a:ea typeface="Times New Roman" panose="02020603050405020304" pitchFamily="18" charset="0"/>
            </a:endParaRPr>
          </a:p>
          <a:p>
            <a:pPr marL="361950" lvl="1" indent="-361950" algn="l">
              <a:buFont typeface="Arial" panose="020B0604020202020204" pitchFamily="34" charset="0"/>
              <a:buChar char="•"/>
            </a:pPr>
            <a:r>
              <a:rPr lang="cs-CZ" dirty="0">
                <a:solidFill>
                  <a:schemeClr val="tx2"/>
                </a:solidFill>
                <a:effectLst/>
                <a:latin typeface="Arial" panose="020B0604020202020204" pitchFamily="34" charset="0"/>
                <a:ea typeface="Times New Roman" panose="02020603050405020304" pitchFamily="18" charset="0"/>
              </a:rPr>
              <a:t>§ 9 (odst. 2)</a:t>
            </a:r>
            <a:r>
              <a:rPr lang="cs-CZ" b="1" dirty="0">
                <a:solidFill>
                  <a:schemeClr val="tx2"/>
                </a:solidFill>
                <a:effectLst/>
                <a:latin typeface="Arial" panose="020B0604020202020204" pitchFamily="34" charset="0"/>
                <a:ea typeface="Times New Roman" panose="02020603050405020304" pitchFamily="18" charset="0"/>
              </a:rPr>
              <a:t>: </a:t>
            </a:r>
          </a:p>
          <a:p>
            <a:pPr marL="819150" lvl="2" indent="-361950" algn="l">
              <a:buFont typeface="Arial" panose="020B0604020202020204" pitchFamily="34" charset="0"/>
              <a:buChar char="•"/>
            </a:pPr>
            <a:r>
              <a:rPr lang="cs-CZ" b="1" dirty="0">
                <a:solidFill>
                  <a:schemeClr val="tx2"/>
                </a:solidFill>
                <a:effectLst/>
                <a:latin typeface="Arial" panose="020B0604020202020204" pitchFamily="34" charset="0"/>
                <a:ea typeface="Times New Roman" panose="02020603050405020304" pitchFamily="18" charset="0"/>
              </a:rPr>
              <a:t>Pokud se použijí na zemědělské půdě pomocné půdní látky, rostlinné </a:t>
            </a:r>
            <a:r>
              <a:rPr lang="cs-CZ" b="1" dirty="0" err="1">
                <a:solidFill>
                  <a:schemeClr val="tx2"/>
                </a:solidFill>
                <a:effectLst/>
                <a:latin typeface="Arial" panose="020B0604020202020204" pitchFamily="34" charset="0"/>
                <a:ea typeface="Times New Roman" panose="02020603050405020304" pitchFamily="18" charset="0"/>
              </a:rPr>
              <a:t>biostimulanty</a:t>
            </a:r>
            <a:r>
              <a:rPr lang="cs-CZ" b="1" dirty="0">
                <a:solidFill>
                  <a:schemeClr val="tx2"/>
                </a:solidFill>
                <a:effectLst/>
                <a:latin typeface="Arial" panose="020B0604020202020204" pitchFamily="34" charset="0"/>
                <a:ea typeface="Times New Roman" panose="02020603050405020304" pitchFamily="18" charset="0"/>
              </a:rPr>
              <a:t> nebo substráty, zaznamenávají se do evidence bez uvedení množství živin. </a:t>
            </a:r>
            <a:r>
              <a:rPr lang="cs-CZ" b="1" dirty="0">
                <a:solidFill>
                  <a:srgbClr val="FF0000"/>
                </a:solidFill>
                <a:effectLst/>
                <a:latin typeface="Arial" panose="020B0604020202020204" pitchFamily="34" charset="0"/>
                <a:ea typeface="Times New Roman" panose="02020603050405020304" pitchFamily="18" charset="0"/>
              </a:rPr>
              <a:t>(týká se i technologických vod = pomocná půdní látka)</a:t>
            </a:r>
            <a:endParaRPr lang="cs-CZ" dirty="0">
              <a:solidFill>
                <a:srgbClr val="FF0000"/>
              </a:solidFill>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8410EE56-01D4-40D8-AE63-349996199836}"/>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a:t>
            </a:fld>
            <a:endParaRPr lang="cs-CZ"/>
          </a:p>
        </p:txBody>
      </p:sp>
    </p:spTree>
    <p:extLst>
      <p:ext uri="{BB962C8B-B14F-4D97-AF65-F5344CB8AC3E}">
        <p14:creationId xmlns:p14="http://schemas.microsoft.com/office/powerpoint/2010/main" val="995887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Novela vyhlášky č. 377/2013 Sb.</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dirty="0">
                <a:solidFill>
                  <a:schemeClr val="tx2"/>
                </a:solidFill>
                <a:latin typeface="Arial" panose="020B0604020202020204" pitchFamily="34" charset="0"/>
                <a:cs typeface="Arial" panose="020B0604020202020204" pitchFamily="34" charset="0"/>
              </a:rPr>
              <a:t>Příloha č. 2: </a:t>
            </a:r>
            <a:r>
              <a:rPr lang="cs-CZ" dirty="0">
                <a:solidFill>
                  <a:srgbClr val="FF0000"/>
                </a:solidFill>
                <a:latin typeface="Arial" panose="020B0604020202020204" pitchFamily="34" charset="0"/>
                <a:cs typeface="Arial" panose="020B0604020202020204" pitchFamily="34" charset="0"/>
              </a:rPr>
              <a:t>platí do konce roku 2021(záznamy o evidenci hnojení a pastvě musí obsahovat údaje podle níže uvedeného vzoru)</a:t>
            </a: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pic>
        <p:nvPicPr>
          <p:cNvPr id="4" name="Obrázek 3">
            <a:extLst>
              <a:ext uri="{FF2B5EF4-FFF2-40B4-BE49-F238E27FC236}">
                <a16:creationId xmlns:a16="http://schemas.microsoft.com/office/drawing/2014/main" id="{C05B74C6-C97A-4977-B7D3-9BED269D3CF2}"/>
              </a:ext>
            </a:extLst>
          </p:cNvPr>
          <p:cNvPicPr>
            <a:picLocks noChangeAspect="1"/>
          </p:cNvPicPr>
          <p:nvPr/>
        </p:nvPicPr>
        <p:blipFill>
          <a:blip r:embed="rId2"/>
          <a:stretch>
            <a:fillRect/>
          </a:stretch>
        </p:blipFill>
        <p:spPr>
          <a:xfrm>
            <a:off x="3027561" y="2312931"/>
            <a:ext cx="6258798" cy="3743847"/>
          </a:xfrm>
          <a:prstGeom prst="rect">
            <a:avLst/>
          </a:prstGeom>
        </p:spPr>
      </p:pic>
      <p:sp>
        <p:nvSpPr>
          <p:cNvPr id="5" name="Zástupný symbol pro číslo snímku 4">
            <a:extLst>
              <a:ext uri="{FF2B5EF4-FFF2-40B4-BE49-F238E27FC236}">
                <a16:creationId xmlns:a16="http://schemas.microsoft.com/office/drawing/2014/main" id="{984B1A5C-910E-4492-9B3D-EB5AB738DE67}"/>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a:t>
            </a:fld>
            <a:endParaRPr lang="cs-CZ"/>
          </a:p>
        </p:txBody>
      </p:sp>
    </p:spTree>
    <p:extLst>
      <p:ext uri="{BB962C8B-B14F-4D97-AF65-F5344CB8AC3E}">
        <p14:creationId xmlns:p14="http://schemas.microsoft.com/office/powerpoint/2010/main" val="1209341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brázek 9">
            <a:extLst>
              <a:ext uri="{FF2B5EF4-FFF2-40B4-BE49-F238E27FC236}">
                <a16:creationId xmlns:a16="http://schemas.microsoft.com/office/drawing/2014/main" id="{C162A295-F17D-CB56-D794-98C568778F1C}"/>
              </a:ext>
            </a:extLst>
          </p:cNvPr>
          <p:cNvPicPr>
            <a:picLocks noChangeAspect="1"/>
          </p:cNvPicPr>
          <p:nvPr/>
        </p:nvPicPr>
        <p:blipFill>
          <a:blip r:embed="rId2"/>
          <a:stretch>
            <a:fillRect/>
          </a:stretch>
        </p:blipFill>
        <p:spPr>
          <a:xfrm>
            <a:off x="1606507" y="2791513"/>
            <a:ext cx="4205333" cy="2198498"/>
          </a:xfrm>
          <a:prstGeom prst="rect">
            <a:avLst/>
          </a:prstGeom>
        </p:spPr>
      </p:pic>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Novela vyhlášky č. 377/2013 Sb.</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dirty="0">
                <a:solidFill>
                  <a:schemeClr val="tx2"/>
                </a:solidFill>
                <a:latin typeface="Arial" panose="020B0604020202020204" pitchFamily="34" charset="0"/>
                <a:cs typeface="Arial" panose="020B0604020202020204" pitchFamily="34" charset="0"/>
              </a:rPr>
              <a:t>Příloha č. 2: </a:t>
            </a:r>
            <a:r>
              <a:rPr lang="cs-CZ" dirty="0">
                <a:solidFill>
                  <a:srgbClr val="FF0000"/>
                </a:solidFill>
                <a:latin typeface="Arial" panose="020B0604020202020204" pitchFamily="34" charset="0"/>
                <a:cs typeface="Arial" panose="020B0604020202020204" pitchFamily="34" charset="0"/>
              </a:rPr>
              <a:t>od 1.1.2022 (seznam evidovaných údajů od 1.1.2022)</a:t>
            </a: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pic>
        <p:nvPicPr>
          <p:cNvPr id="5" name="Obrázek 4">
            <a:extLst>
              <a:ext uri="{FF2B5EF4-FFF2-40B4-BE49-F238E27FC236}">
                <a16:creationId xmlns:a16="http://schemas.microsoft.com/office/drawing/2014/main" id="{B7491C96-743C-402C-BD9A-7577FFB4D1BE}"/>
              </a:ext>
            </a:extLst>
          </p:cNvPr>
          <p:cNvPicPr>
            <a:picLocks noChangeAspect="1"/>
          </p:cNvPicPr>
          <p:nvPr/>
        </p:nvPicPr>
        <p:blipFill>
          <a:blip r:embed="rId3"/>
          <a:stretch>
            <a:fillRect/>
          </a:stretch>
        </p:blipFill>
        <p:spPr>
          <a:xfrm>
            <a:off x="6496593" y="1649384"/>
            <a:ext cx="4088899" cy="4699372"/>
          </a:xfrm>
          <a:prstGeom prst="rect">
            <a:avLst/>
          </a:prstGeom>
        </p:spPr>
      </p:pic>
      <p:sp>
        <p:nvSpPr>
          <p:cNvPr id="4" name="Zástupný symbol pro číslo snímku 3">
            <a:extLst>
              <a:ext uri="{FF2B5EF4-FFF2-40B4-BE49-F238E27FC236}">
                <a16:creationId xmlns:a16="http://schemas.microsoft.com/office/drawing/2014/main" id="{A1101C27-2B98-46F7-A880-2368F8910665}"/>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a:t>
            </a:fld>
            <a:endParaRPr lang="cs-CZ"/>
          </a:p>
        </p:txBody>
      </p:sp>
      <p:sp>
        <p:nvSpPr>
          <p:cNvPr id="8" name="Šipka: doleva 7">
            <a:extLst>
              <a:ext uri="{FF2B5EF4-FFF2-40B4-BE49-F238E27FC236}">
                <a16:creationId xmlns:a16="http://schemas.microsoft.com/office/drawing/2014/main" id="{00E4BF98-DF3F-4DAF-ABA8-91823CCF217F}"/>
              </a:ext>
            </a:extLst>
          </p:cNvPr>
          <p:cNvSpPr/>
          <p:nvPr/>
        </p:nvSpPr>
        <p:spPr>
          <a:xfrm>
            <a:off x="5400675" y="3429000"/>
            <a:ext cx="476250" cy="3048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Obdélník 8">
            <a:extLst>
              <a:ext uri="{FF2B5EF4-FFF2-40B4-BE49-F238E27FC236}">
                <a16:creationId xmlns:a16="http://schemas.microsoft.com/office/drawing/2014/main" id="{79A81C4E-1A22-4DF4-86CB-30E98CF3ECA2}"/>
              </a:ext>
            </a:extLst>
          </p:cNvPr>
          <p:cNvSpPr/>
          <p:nvPr/>
        </p:nvSpPr>
        <p:spPr>
          <a:xfrm>
            <a:off x="6727371" y="3561804"/>
            <a:ext cx="2819400" cy="76989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940523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Novela vyhlášky č. 377/2013 Sb.</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dirty="0">
                <a:solidFill>
                  <a:schemeClr val="tx2"/>
                </a:solidFill>
                <a:latin typeface="Arial" panose="020B0604020202020204" pitchFamily="34" charset="0"/>
                <a:cs typeface="Arial" panose="020B0604020202020204" pitchFamily="34" charset="0"/>
              </a:rPr>
              <a:t>Příloha č. 7:</a:t>
            </a:r>
          </a:p>
          <a:p>
            <a:pPr marL="819150" lvl="2" indent="-361950" algn="l">
              <a:buFont typeface="Arial" panose="020B0604020202020204" pitchFamily="34" charset="0"/>
              <a:buChar char="•"/>
            </a:pPr>
            <a:r>
              <a:rPr lang="cs-CZ" dirty="0">
                <a:solidFill>
                  <a:schemeClr val="tx2"/>
                </a:solidFill>
                <a:latin typeface="Arial" panose="020B0604020202020204" pitchFamily="34" charset="0"/>
                <a:cs typeface="Arial" panose="020B0604020202020204" pitchFamily="34" charset="0"/>
              </a:rPr>
              <a:t>Formát </a:t>
            </a:r>
            <a:r>
              <a:rPr lang="cs-CZ" dirty="0" err="1">
                <a:solidFill>
                  <a:schemeClr val="tx2"/>
                </a:solidFill>
                <a:latin typeface="Arial" panose="020B0604020202020204" pitchFamily="34" charset="0"/>
                <a:cs typeface="Arial" panose="020B0604020202020204" pitchFamily="34" charset="0"/>
              </a:rPr>
              <a:t>xml</a:t>
            </a:r>
            <a:endParaRPr lang="cs-CZ" dirty="0">
              <a:solidFill>
                <a:schemeClr val="tx2"/>
              </a:solidFill>
              <a:latin typeface="Arial" panose="020B0604020202020204" pitchFamily="34" charset="0"/>
              <a:cs typeface="Arial" panose="020B0604020202020204" pitchFamily="34" charset="0"/>
            </a:endParaRPr>
          </a:p>
          <a:p>
            <a:pPr marL="819150" lvl="2" indent="-361950" algn="l">
              <a:buFont typeface="Arial" panose="020B0604020202020204" pitchFamily="34" charset="0"/>
              <a:buChar char="•"/>
            </a:pPr>
            <a:r>
              <a:rPr lang="cs-CZ" dirty="0">
                <a:solidFill>
                  <a:schemeClr val="tx2"/>
                </a:solidFill>
                <a:latin typeface="Arial" panose="020B0604020202020204" pitchFamily="34" charset="0"/>
                <a:cs typeface="Arial" panose="020B0604020202020204" pitchFamily="34" charset="0"/>
              </a:rPr>
              <a:t>Struktura datového výstupu a požadavky na zdroj a formát údajů:</a:t>
            </a:r>
          </a:p>
          <a:p>
            <a:pPr marL="1276350" lvl="3" indent="-361950" algn="l">
              <a:buFont typeface="Arial" panose="020B0604020202020204" pitchFamily="34" charset="0"/>
              <a:buChar char="•"/>
            </a:pPr>
            <a:r>
              <a:rPr lang="cs-CZ" dirty="0">
                <a:solidFill>
                  <a:schemeClr val="tx2"/>
                </a:solidFill>
                <a:latin typeface="Arial" panose="020B0604020202020204" pitchFamily="34" charset="0"/>
                <a:cs typeface="Arial" panose="020B0604020202020204" pitchFamily="34" charset="0"/>
              </a:rPr>
              <a:t>identifikační údaje (údaje o subjektu – IČ, období, za které jsou data předávána)</a:t>
            </a:r>
          </a:p>
          <a:p>
            <a:pPr marL="1276350" lvl="3" indent="-361950" algn="l">
              <a:buFont typeface="Arial" panose="020B0604020202020204" pitchFamily="34" charset="0"/>
              <a:buChar char="•"/>
            </a:pPr>
            <a:r>
              <a:rPr lang="cs-CZ" sz="1800" dirty="0">
                <a:solidFill>
                  <a:schemeClr val="tx2"/>
                </a:solidFill>
                <a:effectLst/>
                <a:latin typeface="Arial" panose="020B0604020202020204" pitchFamily="34" charset="0"/>
                <a:ea typeface="Times New Roman" panose="02020603050405020304" pitchFamily="18" charset="0"/>
                <a:cs typeface="Arial" panose="020B0604020202020204" pitchFamily="34" charset="0"/>
              </a:rPr>
              <a:t>identifikace pěstovaných plodin a jejích výnosu </a:t>
            </a:r>
            <a:r>
              <a:rPr lang="cs-CZ" sz="1800" i="1" dirty="0">
                <a:solidFill>
                  <a:schemeClr val="tx2"/>
                </a:solidFill>
                <a:effectLst/>
                <a:latin typeface="Arial" panose="020B0604020202020204" pitchFamily="34" charset="0"/>
                <a:ea typeface="Times New Roman" panose="02020603050405020304" pitchFamily="18" charset="0"/>
                <a:cs typeface="Arial" panose="020B0604020202020204" pitchFamily="34" charset="0"/>
              </a:rPr>
              <a:t>(čtverec/DPB, identifikátor plodiny, datum výsevu, datum sklizně, výnos a identifikace hlavního a vedlejšího produktu…)</a:t>
            </a:r>
          </a:p>
          <a:p>
            <a:pPr marL="1276350" lvl="3" indent="-361950" algn="l">
              <a:buFont typeface="Arial" panose="020B0604020202020204" pitchFamily="34" charset="0"/>
              <a:buChar char="•"/>
            </a:pPr>
            <a:r>
              <a:rPr lang="cs-CZ" sz="1800" dirty="0">
                <a:solidFill>
                  <a:schemeClr val="tx2"/>
                </a:solidFill>
                <a:latin typeface="Arial" panose="020B0604020202020204" pitchFamily="34" charset="0"/>
                <a:ea typeface="Times New Roman" panose="02020603050405020304" pitchFamily="18" charset="0"/>
                <a:cs typeface="Arial" panose="020B0604020202020204" pitchFamily="34" charset="0"/>
              </a:rPr>
              <a:t>Identifikace použitých hnojiv… </a:t>
            </a:r>
            <a:r>
              <a:rPr lang="cs-CZ" sz="1800" i="1" dirty="0">
                <a:solidFill>
                  <a:schemeClr val="tx2"/>
                </a:solidFill>
                <a:latin typeface="Arial" panose="020B0604020202020204" pitchFamily="34" charset="0"/>
                <a:ea typeface="Times New Roman" panose="02020603050405020304" pitchFamily="18" charset="0"/>
                <a:cs typeface="Arial" panose="020B0604020202020204" pitchFamily="34" charset="0"/>
              </a:rPr>
              <a:t>(čtverec/DPB, datum použití, množství hnojiva, dávka hnojiva, měrná jednotka, obsah živin, použití před zasetím, použití na rozklad slámy, použití PPL, rostlinných </a:t>
            </a:r>
            <a:r>
              <a:rPr lang="cs-CZ" sz="1800" i="1" dirty="0" err="1">
                <a:solidFill>
                  <a:schemeClr val="tx2"/>
                </a:solidFill>
                <a:latin typeface="Arial" panose="020B0604020202020204" pitchFamily="34" charset="0"/>
                <a:ea typeface="Times New Roman" panose="02020603050405020304" pitchFamily="18" charset="0"/>
                <a:cs typeface="Arial" panose="020B0604020202020204" pitchFamily="34" charset="0"/>
              </a:rPr>
              <a:t>biostimulantů</a:t>
            </a:r>
            <a:r>
              <a:rPr lang="cs-CZ" sz="1800" i="1" dirty="0">
                <a:solidFill>
                  <a:schemeClr val="tx2"/>
                </a:solidFill>
                <a:latin typeface="Arial" panose="020B0604020202020204" pitchFamily="34" charset="0"/>
                <a:ea typeface="Times New Roman" panose="02020603050405020304" pitchFamily="18" charset="0"/>
                <a:cs typeface="Arial" panose="020B0604020202020204" pitchFamily="34" charset="0"/>
              </a:rPr>
              <a:t>…)</a:t>
            </a:r>
            <a:endParaRPr lang="cs-CZ" sz="1800" dirty="0">
              <a:solidFill>
                <a:schemeClr val="tx2"/>
              </a:solidFill>
              <a:effectLst/>
              <a:latin typeface="Arial" panose="020B0604020202020204" pitchFamily="34" charset="0"/>
              <a:ea typeface="Times New Roman" panose="02020603050405020304" pitchFamily="18" charset="0"/>
              <a:cs typeface="Arial" panose="020B0604020202020204" pitchFamily="34" charset="0"/>
            </a:endParaRPr>
          </a:p>
          <a:p>
            <a:pPr marL="1276350" lvl="3" indent="-361950" algn="l">
              <a:buFont typeface="Arial" panose="020B0604020202020204" pitchFamily="34" charset="0"/>
              <a:buChar char="•"/>
            </a:pPr>
            <a:endParaRPr lang="cs-CZ" sz="1800" dirty="0">
              <a:effectLst/>
              <a:latin typeface="Arial" panose="020B0604020202020204" pitchFamily="34" charset="0"/>
              <a:ea typeface="Times New Roman" panose="02020603050405020304" pitchFamily="18" charset="0"/>
              <a:cs typeface="Arial" panose="020B0604020202020204" pitchFamily="34" charset="0"/>
            </a:endParaRPr>
          </a:p>
          <a:p>
            <a:pPr marL="1276350" lvl="3"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pic>
        <p:nvPicPr>
          <p:cNvPr id="5" name="Obrázek 4">
            <a:extLst>
              <a:ext uri="{FF2B5EF4-FFF2-40B4-BE49-F238E27FC236}">
                <a16:creationId xmlns:a16="http://schemas.microsoft.com/office/drawing/2014/main" id="{4BA0B7C0-9846-4448-999C-331D7FA5CA6E}"/>
              </a:ext>
            </a:extLst>
          </p:cNvPr>
          <p:cNvPicPr>
            <a:picLocks noChangeAspect="1"/>
          </p:cNvPicPr>
          <p:nvPr/>
        </p:nvPicPr>
        <p:blipFill>
          <a:blip r:embed="rId2"/>
          <a:stretch>
            <a:fillRect/>
          </a:stretch>
        </p:blipFill>
        <p:spPr>
          <a:xfrm>
            <a:off x="1816561" y="4469736"/>
            <a:ext cx="8165639" cy="1188917"/>
          </a:xfrm>
          <a:prstGeom prst="rect">
            <a:avLst/>
          </a:prstGeom>
        </p:spPr>
      </p:pic>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a:t>
            </a:fld>
            <a:endParaRPr lang="cs-CZ"/>
          </a:p>
        </p:txBody>
      </p:sp>
    </p:spTree>
    <p:extLst>
      <p:ext uri="{BB962C8B-B14F-4D97-AF65-F5344CB8AC3E}">
        <p14:creationId xmlns:p14="http://schemas.microsoft.com/office/powerpoint/2010/main" val="2569404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Data ke stažení (číselníky – plodiny)</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Úprava číselníků pro plodiny</a:t>
            </a: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9</a:t>
            </a:fld>
            <a:endParaRPr lang="cs-CZ"/>
          </a:p>
        </p:txBody>
      </p:sp>
      <p:pic>
        <p:nvPicPr>
          <p:cNvPr id="7" name="Obrázek 6">
            <a:extLst>
              <a:ext uri="{FF2B5EF4-FFF2-40B4-BE49-F238E27FC236}">
                <a16:creationId xmlns:a16="http://schemas.microsoft.com/office/drawing/2014/main" id="{9E8F2CF5-F7BB-BE0F-DE20-7BA6CE333437}"/>
              </a:ext>
            </a:extLst>
          </p:cNvPr>
          <p:cNvPicPr>
            <a:picLocks noChangeAspect="1"/>
          </p:cNvPicPr>
          <p:nvPr/>
        </p:nvPicPr>
        <p:blipFill>
          <a:blip r:embed="rId2"/>
          <a:stretch>
            <a:fillRect/>
          </a:stretch>
        </p:blipFill>
        <p:spPr>
          <a:xfrm>
            <a:off x="1930714" y="1692121"/>
            <a:ext cx="5887272" cy="2848373"/>
          </a:xfrm>
          <a:prstGeom prst="rect">
            <a:avLst/>
          </a:prstGeom>
          <a:ln>
            <a:solidFill>
              <a:schemeClr val="tx2"/>
            </a:solidFill>
          </a:ln>
        </p:spPr>
      </p:pic>
      <p:pic>
        <p:nvPicPr>
          <p:cNvPr id="9" name="Obrázek 8">
            <a:extLst>
              <a:ext uri="{FF2B5EF4-FFF2-40B4-BE49-F238E27FC236}">
                <a16:creationId xmlns:a16="http://schemas.microsoft.com/office/drawing/2014/main" id="{121D4172-C3A9-8C2A-D82F-0DD90B6B533D}"/>
              </a:ext>
            </a:extLst>
          </p:cNvPr>
          <p:cNvPicPr>
            <a:picLocks noChangeAspect="1"/>
          </p:cNvPicPr>
          <p:nvPr/>
        </p:nvPicPr>
        <p:blipFill>
          <a:blip r:embed="rId3"/>
          <a:stretch>
            <a:fillRect/>
          </a:stretch>
        </p:blipFill>
        <p:spPr>
          <a:xfrm>
            <a:off x="5535040" y="2989300"/>
            <a:ext cx="4953691" cy="3067478"/>
          </a:xfrm>
          <a:prstGeom prst="rect">
            <a:avLst/>
          </a:prstGeom>
          <a:ln>
            <a:solidFill>
              <a:schemeClr val="tx2"/>
            </a:solidFill>
          </a:ln>
        </p:spPr>
      </p:pic>
      <p:sp>
        <p:nvSpPr>
          <p:cNvPr id="5" name="Ovál 4">
            <a:extLst>
              <a:ext uri="{FF2B5EF4-FFF2-40B4-BE49-F238E27FC236}">
                <a16:creationId xmlns:a16="http://schemas.microsoft.com/office/drawing/2014/main" id="{40583188-3C41-1154-7FB3-999BAD2C5964}"/>
              </a:ext>
            </a:extLst>
          </p:cNvPr>
          <p:cNvSpPr/>
          <p:nvPr/>
        </p:nvSpPr>
        <p:spPr>
          <a:xfrm>
            <a:off x="1733550" y="2438400"/>
            <a:ext cx="1028700" cy="550900"/>
          </a:xfrm>
          <a:prstGeom prst="ellipse">
            <a:avLst/>
          </a:prstGeom>
          <a:noFill/>
          <a:ln w="254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vál 5">
            <a:extLst>
              <a:ext uri="{FF2B5EF4-FFF2-40B4-BE49-F238E27FC236}">
                <a16:creationId xmlns:a16="http://schemas.microsoft.com/office/drawing/2014/main" id="{EBACCD11-74CC-461A-28B8-4FC1F8D63089}"/>
              </a:ext>
            </a:extLst>
          </p:cNvPr>
          <p:cNvSpPr/>
          <p:nvPr/>
        </p:nvSpPr>
        <p:spPr>
          <a:xfrm>
            <a:off x="7086600" y="3733800"/>
            <a:ext cx="1028700" cy="550900"/>
          </a:xfrm>
          <a:prstGeom prst="ellipse">
            <a:avLst/>
          </a:prstGeom>
          <a:noFill/>
          <a:ln w="254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3631623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Data ke stažení (číselníky – plodiny)</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Úprava číselníků pro plodiny </a:t>
            </a:r>
            <a:r>
              <a:rPr lang="cs-CZ" sz="2400" i="1" dirty="0">
                <a:solidFill>
                  <a:schemeClr val="tx2"/>
                </a:solidFill>
                <a:cs typeface="Arial" panose="020B0604020202020204" pitchFamily="34" charset="0"/>
              </a:rPr>
              <a:t>(pokračování)</a:t>
            </a: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10</a:t>
            </a:fld>
            <a:endParaRPr lang="cs-CZ"/>
          </a:p>
        </p:txBody>
      </p:sp>
      <p:pic>
        <p:nvPicPr>
          <p:cNvPr id="6" name="Obrázek 5">
            <a:extLst>
              <a:ext uri="{FF2B5EF4-FFF2-40B4-BE49-F238E27FC236}">
                <a16:creationId xmlns:a16="http://schemas.microsoft.com/office/drawing/2014/main" id="{B5270B9C-88D3-73D9-E1BF-A6D5AFD88EC7}"/>
              </a:ext>
            </a:extLst>
          </p:cNvPr>
          <p:cNvPicPr>
            <a:picLocks noChangeAspect="1"/>
          </p:cNvPicPr>
          <p:nvPr/>
        </p:nvPicPr>
        <p:blipFill>
          <a:blip r:embed="rId2"/>
          <a:stretch>
            <a:fillRect/>
          </a:stretch>
        </p:blipFill>
        <p:spPr>
          <a:xfrm>
            <a:off x="1972273" y="1732267"/>
            <a:ext cx="5077534" cy="3972479"/>
          </a:xfrm>
          <a:prstGeom prst="rect">
            <a:avLst/>
          </a:prstGeom>
          <a:ln>
            <a:solidFill>
              <a:schemeClr val="tx2"/>
            </a:solidFill>
          </a:ln>
        </p:spPr>
      </p:pic>
      <p:pic>
        <p:nvPicPr>
          <p:cNvPr id="10" name="Obrázek 9">
            <a:extLst>
              <a:ext uri="{FF2B5EF4-FFF2-40B4-BE49-F238E27FC236}">
                <a16:creationId xmlns:a16="http://schemas.microsoft.com/office/drawing/2014/main" id="{99696850-A996-0ED7-C712-44C1BC08FE5F}"/>
              </a:ext>
            </a:extLst>
          </p:cNvPr>
          <p:cNvPicPr>
            <a:picLocks noChangeAspect="1"/>
          </p:cNvPicPr>
          <p:nvPr/>
        </p:nvPicPr>
        <p:blipFill rotWithShape="1">
          <a:blip r:embed="rId3"/>
          <a:srcRect b="14607"/>
          <a:stretch/>
        </p:blipFill>
        <p:spPr>
          <a:xfrm>
            <a:off x="4382387" y="3227411"/>
            <a:ext cx="6020640" cy="2985485"/>
          </a:xfrm>
          <a:prstGeom prst="rect">
            <a:avLst/>
          </a:prstGeom>
          <a:ln>
            <a:solidFill>
              <a:schemeClr val="tx2"/>
            </a:solidFill>
          </a:ln>
        </p:spPr>
      </p:pic>
      <p:sp>
        <p:nvSpPr>
          <p:cNvPr id="5" name="Ovál 4">
            <a:extLst>
              <a:ext uri="{FF2B5EF4-FFF2-40B4-BE49-F238E27FC236}">
                <a16:creationId xmlns:a16="http://schemas.microsoft.com/office/drawing/2014/main" id="{CDF807EF-4727-8476-FDA7-2AD27D1A8E23}"/>
              </a:ext>
            </a:extLst>
          </p:cNvPr>
          <p:cNvSpPr/>
          <p:nvPr/>
        </p:nvSpPr>
        <p:spPr>
          <a:xfrm>
            <a:off x="4482465" y="2467504"/>
            <a:ext cx="1028700" cy="550900"/>
          </a:xfrm>
          <a:prstGeom prst="ellipse">
            <a:avLst/>
          </a:prstGeom>
          <a:noFill/>
          <a:ln w="254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vál 6">
            <a:extLst>
              <a:ext uri="{FF2B5EF4-FFF2-40B4-BE49-F238E27FC236}">
                <a16:creationId xmlns:a16="http://schemas.microsoft.com/office/drawing/2014/main" id="{056B562F-5ECF-40E3-3329-9237361B4485}"/>
              </a:ext>
            </a:extLst>
          </p:cNvPr>
          <p:cNvSpPr/>
          <p:nvPr/>
        </p:nvSpPr>
        <p:spPr>
          <a:xfrm>
            <a:off x="7940039" y="3981979"/>
            <a:ext cx="2279687" cy="550900"/>
          </a:xfrm>
          <a:prstGeom prst="ellipse">
            <a:avLst/>
          </a:prstGeom>
          <a:noFill/>
          <a:ln w="254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4144185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Číselník plodin v 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accent1">
                    <a:lumMod val="50000"/>
                  </a:schemeClr>
                </a:solidFill>
                <a:effectLst/>
                <a:ea typeface="Times New Roman" panose="02020603050405020304" pitchFamily="18" charset="0"/>
              </a:rPr>
              <a:t>Číselník pro vložení plodiny k zemědělské parcele (velký počet směsí, plodinou je i dočasně nezpůsobilá půda a bez plodiny)</a:t>
            </a: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11</a:t>
            </a:fld>
            <a:endParaRPr lang="cs-CZ"/>
          </a:p>
        </p:txBody>
      </p:sp>
      <p:pic>
        <p:nvPicPr>
          <p:cNvPr id="6" name="Obrázek 5">
            <a:extLst>
              <a:ext uri="{FF2B5EF4-FFF2-40B4-BE49-F238E27FC236}">
                <a16:creationId xmlns:a16="http://schemas.microsoft.com/office/drawing/2014/main" id="{B76CD721-09FC-D652-682A-48C129A24AAD}"/>
              </a:ext>
            </a:extLst>
          </p:cNvPr>
          <p:cNvPicPr>
            <a:picLocks noChangeAspect="1"/>
          </p:cNvPicPr>
          <p:nvPr/>
        </p:nvPicPr>
        <p:blipFill rotWithShape="1">
          <a:blip r:embed="rId2"/>
          <a:srcRect r="4899"/>
          <a:stretch/>
        </p:blipFill>
        <p:spPr>
          <a:xfrm>
            <a:off x="1930857" y="2027591"/>
            <a:ext cx="3143689" cy="3219899"/>
          </a:xfrm>
          <a:prstGeom prst="rect">
            <a:avLst/>
          </a:prstGeom>
          <a:ln>
            <a:solidFill>
              <a:schemeClr val="tx1"/>
            </a:solidFill>
          </a:ln>
        </p:spPr>
      </p:pic>
      <p:pic>
        <p:nvPicPr>
          <p:cNvPr id="10" name="Obrázek 9">
            <a:extLst>
              <a:ext uri="{FF2B5EF4-FFF2-40B4-BE49-F238E27FC236}">
                <a16:creationId xmlns:a16="http://schemas.microsoft.com/office/drawing/2014/main" id="{AB133E77-0BC0-1CAF-347E-C6CC8D2BBCA2}"/>
              </a:ext>
            </a:extLst>
          </p:cNvPr>
          <p:cNvPicPr>
            <a:picLocks noChangeAspect="1"/>
          </p:cNvPicPr>
          <p:nvPr/>
        </p:nvPicPr>
        <p:blipFill>
          <a:blip r:embed="rId3"/>
          <a:stretch>
            <a:fillRect/>
          </a:stretch>
        </p:blipFill>
        <p:spPr>
          <a:xfrm>
            <a:off x="4547971" y="3351790"/>
            <a:ext cx="3096057" cy="2886478"/>
          </a:xfrm>
          <a:prstGeom prst="rect">
            <a:avLst/>
          </a:prstGeom>
          <a:ln>
            <a:solidFill>
              <a:schemeClr val="tx1"/>
            </a:solidFill>
          </a:ln>
        </p:spPr>
      </p:pic>
      <p:pic>
        <p:nvPicPr>
          <p:cNvPr id="12" name="Obrázek 11">
            <a:extLst>
              <a:ext uri="{FF2B5EF4-FFF2-40B4-BE49-F238E27FC236}">
                <a16:creationId xmlns:a16="http://schemas.microsoft.com/office/drawing/2014/main" id="{F255D74E-7343-CD95-2347-8DB52F19D680}"/>
              </a:ext>
            </a:extLst>
          </p:cNvPr>
          <p:cNvPicPr>
            <a:picLocks noChangeAspect="1"/>
          </p:cNvPicPr>
          <p:nvPr/>
        </p:nvPicPr>
        <p:blipFill>
          <a:blip r:embed="rId4"/>
          <a:stretch>
            <a:fillRect/>
          </a:stretch>
        </p:blipFill>
        <p:spPr>
          <a:xfrm>
            <a:off x="7450836" y="1914314"/>
            <a:ext cx="3143689" cy="2152950"/>
          </a:xfrm>
          <a:prstGeom prst="rect">
            <a:avLst/>
          </a:prstGeom>
          <a:ln>
            <a:solidFill>
              <a:schemeClr val="tx1"/>
            </a:solidFill>
          </a:ln>
        </p:spPr>
      </p:pic>
    </p:spTree>
    <p:extLst>
      <p:ext uri="{BB962C8B-B14F-4D97-AF65-F5344CB8AC3E}">
        <p14:creationId xmlns:p14="http://schemas.microsoft.com/office/powerpoint/2010/main" val="875133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Tvorba a správa zemědělských parcel je nezbytným předpokladem pro vedení evidence hnojení</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zemědělské parcely uživatele</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zemědělské parcely na DPB</a:t>
            </a: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12</a:t>
            </a:fld>
            <a:endParaRPr lang="cs-CZ"/>
          </a:p>
        </p:txBody>
      </p:sp>
      <p:pic>
        <p:nvPicPr>
          <p:cNvPr id="7" name="Obrázek 6">
            <a:extLst>
              <a:ext uri="{FF2B5EF4-FFF2-40B4-BE49-F238E27FC236}">
                <a16:creationId xmlns:a16="http://schemas.microsoft.com/office/drawing/2014/main" id="{6FAF1B40-4D81-B591-F9F3-5B5F3269553A}"/>
              </a:ext>
            </a:extLst>
          </p:cNvPr>
          <p:cNvPicPr>
            <a:picLocks noChangeAspect="1"/>
          </p:cNvPicPr>
          <p:nvPr/>
        </p:nvPicPr>
        <p:blipFill>
          <a:blip r:embed="rId2"/>
          <a:stretch>
            <a:fillRect/>
          </a:stretch>
        </p:blipFill>
        <p:spPr>
          <a:xfrm>
            <a:off x="6180714" y="2037496"/>
            <a:ext cx="4051236" cy="1752737"/>
          </a:xfrm>
          <a:prstGeom prst="rect">
            <a:avLst/>
          </a:prstGeom>
          <a:ln>
            <a:solidFill>
              <a:schemeClr val="tx2"/>
            </a:solidFill>
          </a:ln>
        </p:spPr>
      </p:pic>
      <p:pic>
        <p:nvPicPr>
          <p:cNvPr id="9" name="Obrázek 8">
            <a:extLst>
              <a:ext uri="{FF2B5EF4-FFF2-40B4-BE49-F238E27FC236}">
                <a16:creationId xmlns:a16="http://schemas.microsoft.com/office/drawing/2014/main" id="{BF31A490-23F4-0F63-248B-1FA296F5E678}"/>
              </a:ext>
            </a:extLst>
          </p:cNvPr>
          <p:cNvPicPr>
            <a:picLocks noChangeAspect="1"/>
          </p:cNvPicPr>
          <p:nvPr/>
        </p:nvPicPr>
        <p:blipFill>
          <a:blip r:embed="rId3"/>
          <a:stretch>
            <a:fillRect/>
          </a:stretch>
        </p:blipFill>
        <p:spPr>
          <a:xfrm>
            <a:off x="6180714" y="4120764"/>
            <a:ext cx="4220164" cy="2029108"/>
          </a:xfrm>
          <a:prstGeom prst="rect">
            <a:avLst/>
          </a:prstGeom>
          <a:ln>
            <a:solidFill>
              <a:schemeClr val="tx2"/>
            </a:solidFill>
          </a:ln>
        </p:spPr>
      </p:pic>
    </p:spTree>
    <p:extLst>
      <p:ext uri="{BB962C8B-B14F-4D97-AF65-F5344CB8AC3E}">
        <p14:creationId xmlns:p14="http://schemas.microsoft.com/office/powerpoint/2010/main" val="27366775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vytvoření zemědělské parcely (parcel)</a:t>
            </a: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13</a:t>
            </a:fld>
            <a:endParaRPr lang="cs-CZ"/>
          </a:p>
        </p:txBody>
      </p:sp>
      <p:pic>
        <p:nvPicPr>
          <p:cNvPr id="6" name="Obrázek 5">
            <a:extLst>
              <a:ext uri="{FF2B5EF4-FFF2-40B4-BE49-F238E27FC236}">
                <a16:creationId xmlns:a16="http://schemas.microsoft.com/office/drawing/2014/main" id="{A5B3BB64-E43E-08F6-CD06-79B16FA45D63}"/>
              </a:ext>
            </a:extLst>
          </p:cNvPr>
          <p:cNvPicPr>
            <a:picLocks noChangeAspect="1"/>
          </p:cNvPicPr>
          <p:nvPr/>
        </p:nvPicPr>
        <p:blipFill>
          <a:blip r:embed="rId2"/>
          <a:stretch>
            <a:fillRect/>
          </a:stretch>
        </p:blipFill>
        <p:spPr>
          <a:xfrm>
            <a:off x="1990419" y="1642981"/>
            <a:ext cx="4725808" cy="1243093"/>
          </a:xfrm>
          <a:prstGeom prst="rect">
            <a:avLst/>
          </a:prstGeom>
        </p:spPr>
      </p:pic>
      <p:pic>
        <p:nvPicPr>
          <p:cNvPr id="10" name="Obrázek 9">
            <a:extLst>
              <a:ext uri="{FF2B5EF4-FFF2-40B4-BE49-F238E27FC236}">
                <a16:creationId xmlns:a16="http://schemas.microsoft.com/office/drawing/2014/main" id="{E0B0DD87-37F1-5DDD-8D2A-C4C71E4E77C6}"/>
              </a:ext>
            </a:extLst>
          </p:cNvPr>
          <p:cNvPicPr>
            <a:picLocks noChangeAspect="1"/>
          </p:cNvPicPr>
          <p:nvPr/>
        </p:nvPicPr>
        <p:blipFill>
          <a:blip r:embed="rId3"/>
          <a:stretch>
            <a:fillRect/>
          </a:stretch>
        </p:blipFill>
        <p:spPr>
          <a:xfrm>
            <a:off x="6877051" y="1642982"/>
            <a:ext cx="3562656" cy="4399191"/>
          </a:xfrm>
          <a:prstGeom prst="rect">
            <a:avLst/>
          </a:prstGeom>
        </p:spPr>
      </p:pic>
    </p:spTree>
    <p:extLst>
      <p:ext uri="{BB962C8B-B14F-4D97-AF65-F5344CB8AC3E}">
        <p14:creationId xmlns:p14="http://schemas.microsoft.com/office/powerpoint/2010/main" val="476012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vytvoření zemědělské parcely (parcel)</a:t>
            </a: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14</a:t>
            </a:fld>
            <a:endParaRPr lang="cs-CZ"/>
          </a:p>
        </p:txBody>
      </p:sp>
      <p:pic>
        <p:nvPicPr>
          <p:cNvPr id="7" name="Obrázek 6">
            <a:extLst>
              <a:ext uri="{FF2B5EF4-FFF2-40B4-BE49-F238E27FC236}">
                <a16:creationId xmlns:a16="http://schemas.microsoft.com/office/drawing/2014/main" id="{E4E55A9C-B29F-FCFA-0B7B-6ED44E35044B}"/>
              </a:ext>
            </a:extLst>
          </p:cNvPr>
          <p:cNvPicPr>
            <a:picLocks noChangeAspect="1"/>
          </p:cNvPicPr>
          <p:nvPr/>
        </p:nvPicPr>
        <p:blipFill>
          <a:blip r:embed="rId2"/>
          <a:stretch>
            <a:fillRect/>
          </a:stretch>
        </p:blipFill>
        <p:spPr>
          <a:xfrm>
            <a:off x="1885664" y="1795354"/>
            <a:ext cx="4096322" cy="1552792"/>
          </a:xfrm>
          <a:prstGeom prst="rect">
            <a:avLst/>
          </a:prstGeom>
          <a:ln>
            <a:solidFill>
              <a:schemeClr val="tx2"/>
            </a:solidFill>
          </a:ln>
        </p:spPr>
      </p:pic>
      <p:pic>
        <p:nvPicPr>
          <p:cNvPr id="9" name="Obrázek 8">
            <a:extLst>
              <a:ext uri="{FF2B5EF4-FFF2-40B4-BE49-F238E27FC236}">
                <a16:creationId xmlns:a16="http://schemas.microsoft.com/office/drawing/2014/main" id="{C3821401-CBA7-78E0-03CE-C2B62C1C2F64}"/>
              </a:ext>
            </a:extLst>
          </p:cNvPr>
          <p:cNvPicPr>
            <a:picLocks noChangeAspect="1"/>
          </p:cNvPicPr>
          <p:nvPr/>
        </p:nvPicPr>
        <p:blipFill>
          <a:blip r:embed="rId3"/>
          <a:stretch>
            <a:fillRect/>
          </a:stretch>
        </p:blipFill>
        <p:spPr>
          <a:xfrm>
            <a:off x="2285714" y="4092185"/>
            <a:ext cx="6973273" cy="2057687"/>
          </a:xfrm>
          <a:prstGeom prst="rect">
            <a:avLst/>
          </a:prstGeom>
          <a:ln>
            <a:solidFill>
              <a:schemeClr val="tx2"/>
            </a:solidFill>
          </a:ln>
        </p:spPr>
      </p:pic>
      <p:pic>
        <p:nvPicPr>
          <p:cNvPr id="12" name="Obrázek 11">
            <a:extLst>
              <a:ext uri="{FF2B5EF4-FFF2-40B4-BE49-F238E27FC236}">
                <a16:creationId xmlns:a16="http://schemas.microsoft.com/office/drawing/2014/main" id="{7E5ED0C6-F78A-97D8-C3B5-C655555C51C0}"/>
              </a:ext>
            </a:extLst>
          </p:cNvPr>
          <p:cNvPicPr>
            <a:picLocks noChangeAspect="1"/>
          </p:cNvPicPr>
          <p:nvPr/>
        </p:nvPicPr>
        <p:blipFill>
          <a:blip r:embed="rId4"/>
          <a:stretch>
            <a:fillRect/>
          </a:stretch>
        </p:blipFill>
        <p:spPr>
          <a:xfrm>
            <a:off x="6119647" y="1776471"/>
            <a:ext cx="4410691" cy="1552792"/>
          </a:xfrm>
          <a:prstGeom prst="rect">
            <a:avLst/>
          </a:prstGeom>
          <a:ln>
            <a:solidFill>
              <a:schemeClr val="tx2"/>
            </a:solidFill>
          </a:ln>
        </p:spPr>
      </p:pic>
      <p:sp>
        <p:nvSpPr>
          <p:cNvPr id="13" name="Šipka: dolů 12">
            <a:extLst>
              <a:ext uri="{FF2B5EF4-FFF2-40B4-BE49-F238E27FC236}">
                <a16:creationId xmlns:a16="http://schemas.microsoft.com/office/drawing/2014/main" id="{8AF5E2D1-198E-D4F8-54F6-5E4CC6928FFC}"/>
              </a:ext>
            </a:extLst>
          </p:cNvPr>
          <p:cNvSpPr/>
          <p:nvPr/>
        </p:nvSpPr>
        <p:spPr>
          <a:xfrm>
            <a:off x="4105275" y="3429000"/>
            <a:ext cx="390525" cy="5715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Šipka: dolů 13">
            <a:extLst>
              <a:ext uri="{FF2B5EF4-FFF2-40B4-BE49-F238E27FC236}">
                <a16:creationId xmlns:a16="http://schemas.microsoft.com/office/drawing/2014/main" id="{D6E6626A-219D-0894-FB19-7B288D76D483}"/>
              </a:ext>
            </a:extLst>
          </p:cNvPr>
          <p:cNvSpPr/>
          <p:nvPr/>
        </p:nvSpPr>
        <p:spPr>
          <a:xfrm rot="10800000">
            <a:off x="7696202" y="3417446"/>
            <a:ext cx="390525" cy="5715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70739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detail zemědělské parcely:</a:t>
            </a:r>
          </a:p>
          <a:p>
            <a:pPr marL="819150" lvl="2" indent="-361950" algn="l">
              <a:buFont typeface="Arial" panose="020B0604020202020204" pitchFamily="34" charset="0"/>
              <a:buChar char="•"/>
            </a:pPr>
            <a:r>
              <a:rPr lang="cs-CZ" sz="2200" dirty="0">
                <a:solidFill>
                  <a:schemeClr val="tx2"/>
                </a:solidFill>
                <a:effectLst/>
                <a:ea typeface="Times New Roman" panose="02020603050405020304" pitchFamily="18" charset="0"/>
                <a:cs typeface="Arial" panose="020B0604020202020204" pitchFamily="34" charset="0"/>
              </a:rPr>
              <a:t>změna údajů (nap</a:t>
            </a:r>
            <a:r>
              <a:rPr lang="cs-CZ" sz="2200" dirty="0">
                <a:solidFill>
                  <a:schemeClr val="tx2"/>
                </a:solidFill>
                <a:ea typeface="Times New Roman" panose="02020603050405020304" pitchFamily="18" charset="0"/>
                <a:cs typeface="Arial" panose="020B0604020202020204" pitchFamily="34" charset="0"/>
              </a:rPr>
              <a:t>ř. názvu)</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v</a:t>
            </a:r>
            <a:r>
              <a:rPr lang="cs-CZ" sz="2200" dirty="0">
                <a:solidFill>
                  <a:schemeClr val="tx2"/>
                </a:solidFill>
                <a:effectLst/>
                <a:ea typeface="Times New Roman" panose="02020603050405020304" pitchFamily="18" charset="0"/>
                <a:cs typeface="Arial" panose="020B0604020202020204" pitchFamily="34" charset="0"/>
              </a:rPr>
              <a:t>ložit novou plodinu</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vložit novou aplikaci a/nebo pastvu</a:t>
            </a:r>
          </a:p>
          <a:p>
            <a:pPr marL="819150" lvl="2" indent="-361950" algn="l">
              <a:buFont typeface="Arial" panose="020B0604020202020204" pitchFamily="34" charset="0"/>
              <a:buChar char="•"/>
            </a:pPr>
            <a:r>
              <a:rPr lang="cs-CZ" sz="2200" dirty="0">
                <a:solidFill>
                  <a:schemeClr val="tx2"/>
                </a:solidFill>
                <a:effectLst/>
                <a:ea typeface="Times New Roman" panose="02020603050405020304" pitchFamily="18" charset="0"/>
                <a:cs typeface="Arial" panose="020B0604020202020204" pitchFamily="34" charset="0"/>
              </a:rPr>
              <a:t>vložit sklizeň (přesměrování na Jednotné úložiště dat evidence hnojiv a výnosů)</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ukončit parcelu</a:t>
            </a:r>
          </a:p>
          <a:p>
            <a:pPr marL="819150" lvl="2" indent="-361950" algn="l">
              <a:buFont typeface="Arial" panose="020B0604020202020204" pitchFamily="34" charset="0"/>
              <a:buChar char="•"/>
            </a:pPr>
            <a:r>
              <a:rPr lang="cs-CZ" sz="2200" dirty="0">
                <a:solidFill>
                  <a:schemeClr val="tx2"/>
                </a:solidFill>
                <a:effectLst/>
                <a:ea typeface="Times New Roman" panose="02020603050405020304" pitchFamily="18" charset="0"/>
                <a:cs typeface="Arial" panose="020B0604020202020204" pitchFamily="34" charset="0"/>
              </a:rPr>
              <a:t>smazat parcelu</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kontrola DZES 5*</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vlastnosti ZP*</a:t>
            </a:r>
          </a:p>
          <a:p>
            <a:pPr marL="1276350" lvl="3" indent="-361950" algn="l">
              <a:buFont typeface="Arial" panose="020B0604020202020204" pitchFamily="34" charset="0"/>
              <a:buChar char="•"/>
            </a:pPr>
            <a:r>
              <a:rPr lang="cs-CZ" sz="2000" dirty="0">
                <a:solidFill>
                  <a:schemeClr val="tx2"/>
                </a:solidFill>
                <a:ea typeface="Times New Roman" panose="02020603050405020304" pitchFamily="18" charset="0"/>
                <a:cs typeface="Arial" panose="020B0604020202020204" pitchFamily="34" charset="0"/>
              </a:rPr>
              <a:t>e</a:t>
            </a:r>
            <a:r>
              <a:rPr lang="cs-CZ" sz="2000" dirty="0">
                <a:solidFill>
                  <a:schemeClr val="tx2"/>
                </a:solidFill>
                <a:effectLst/>
                <a:ea typeface="Times New Roman" panose="02020603050405020304" pitchFamily="18" charset="0"/>
                <a:cs typeface="Arial" panose="020B0604020202020204" pitchFamily="34" charset="0"/>
              </a:rPr>
              <a:t>roze</a:t>
            </a:r>
          </a:p>
          <a:p>
            <a:pPr marL="1276350" lvl="3" indent="-361950" algn="l">
              <a:buFont typeface="Arial" panose="020B0604020202020204" pitchFamily="34" charset="0"/>
              <a:buChar char="•"/>
            </a:pPr>
            <a:r>
              <a:rPr lang="cs-CZ" sz="2000" dirty="0">
                <a:solidFill>
                  <a:schemeClr val="tx2"/>
                </a:solidFill>
                <a:ea typeface="Times New Roman" panose="02020603050405020304" pitchFamily="18" charset="0"/>
                <a:cs typeface="Arial" panose="020B0604020202020204" pitchFamily="34" charset="0"/>
              </a:rPr>
              <a:t>„</a:t>
            </a:r>
            <a:r>
              <a:rPr lang="cs-CZ" sz="2000" dirty="0" err="1">
                <a:solidFill>
                  <a:schemeClr val="tx2"/>
                </a:solidFill>
                <a:ea typeface="Times New Roman" panose="02020603050405020304" pitchFamily="18" charset="0"/>
                <a:cs typeface="Arial" panose="020B0604020202020204" pitchFamily="34" charset="0"/>
              </a:rPr>
              <a:t>nitrátovka</a:t>
            </a:r>
            <a:r>
              <a:rPr lang="cs-CZ" sz="2000" dirty="0">
                <a:solidFill>
                  <a:schemeClr val="tx2"/>
                </a:solidFill>
                <a:ea typeface="Times New Roman" panose="02020603050405020304" pitchFamily="18" charset="0"/>
                <a:cs typeface="Arial" panose="020B0604020202020204" pitchFamily="34" charset="0"/>
              </a:rPr>
              <a:t>“</a:t>
            </a:r>
          </a:p>
          <a:p>
            <a:pPr marL="1276350" lvl="3" indent="-361950" algn="l">
              <a:buFont typeface="Arial" panose="020B0604020202020204" pitchFamily="34" charset="0"/>
              <a:buChar char="•"/>
            </a:pPr>
            <a:endParaRPr lang="cs-CZ" sz="2000" dirty="0">
              <a:solidFill>
                <a:schemeClr val="tx2"/>
              </a:solidFill>
              <a:ea typeface="Times New Roman" panose="02020603050405020304" pitchFamily="18" charset="0"/>
              <a:cs typeface="Arial" panose="020B0604020202020204" pitchFamily="34" charset="0"/>
            </a:endParaRPr>
          </a:p>
          <a:p>
            <a:pPr marL="914400" lvl="3" algn="l"/>
            <a:r>
              <a:rPr lang="cs-CZ" sz="2000" dirty="0">
                <a:solidFill>
                  <a:schemeClr val="tx2"/>
                </a:solidFill>
                <a:ea typeface="Times New Roman" panose="02020603050405020304" pitchFamily="18" charset="0"/>
                <a:cs typeface="Arial" panose="020B0604020202020204" pitchFamily="34" charset="0"/>
              </a:rPr>
              <a:t>* </a:t>
            </a:r>
            <a:r>
              <a:rPr lang="cs-CZ" sz="2000" i="1" dirty="0">
                <a:solidFill>
                  <a:schemeClr val="tx2"/>
                </a:solidFill>
                <a:ea typeface="Times New Roman" panose="02020603050405020304" pitchFamily="18" charset="0"/>
                <a:cs typeface="Arial" panose="020B0604020202020204" pitchFamily="34" charset="0"/>
              </a:rPr>
              <a:t>nutnost zákresu</a:t>
            </a:r>
            <a:endParaRPr lang="cs-CZ" sz="2000" i="1"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15</a:t>
            </a:fld>
            <a:endParaRPr lang="cs-CZ"/>
          </a:p>
        </p:txBody>
      </p:sp>
      <p:pic>
        <p:nvPicPr>
          <p:cNvPr id="6" name="Obrázek 5">
            <a:extLst>
              <a:ext uri="{FF2B5EF4-FFF2-40B4-BE49-F238E27FC236}">
                <a16:creationId xmlns:a16="http://schemas.microsoft.com/office/drawing/2014/main" id="{9C86197E-57A0-40C4-8FCC-287B7EC3653E}"/>
              </a:ext>
            </a:extLst>
          </p:cNvPr>
          <p:cNvPicPr>
            <a:picLocks noChangeAspect="1"/>
          </p:cNvPicPr>
          <p:nvPr/>
        </p:nvPicPr>
        <p:blipFill>
          <a:blip r:embed="rId2"/>
          <a:stretch>
            <a:fillRect/>
          </a:stretch>
        </p:blipFill>
        <p:spPr>
          <a:xfrm>
            <a:off x="4616766" y="3429000"/>
            <a:ext cx="5889926" cy="2824111"/>
          </a:xfrm>
          <a:prstGeom prst="rect">
            <a:avLst/>
          </a:prstGeom>
        </p:spPr>
      </p:pic>
      <p:sp>
        <p:nvSpPr>
          <p:cNvPr id="8" name="Obdélník 7">
            <a:extLst>
              <a:ext uri="{FF2B5EF4-FFF2-40B4-BE49-F238E27FC236}">
                <a16:creationId xmlns:a16="http://schemas.microsoft.com/office/drawing/2014/main" id="{1B8D3F6A-97DE-F6EB-E0BB-171AAE16A7B9}"/>
              </a:ext>
            </a:extLst>
          </p:cNvPr>
          <p:cNvSpPr/>
          <p:nvPr/>
        </p:nvSpPr>
        <p:spPr>
          <a:xfrm>
            <a:off x="4686300" y="4143375"/>
            <a:ext cx="5048250" cy="11525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911826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detail zemědělské parcely </a:t>
            </a:r>
            <a:r>
              <a:rPr lang="cs-CZ" sz="2400" i="1" dirty="0">
                <a:solidFill>
                  <a:schemeClr val="tx2"/>
                </a:solidFill>
                <a:cs typeface="Arial" panose="020B0604020202020204" pitchFamily="34" charset="0"/>
              </a:rPr>
              <a:t>(pokračování)</a:t>
            </a:r>
            <a:r>
              <a:rPr lang="cs-CZ" sz="2400" dirty="0">
                <a:solidFill>
                  <a:schemeClr val="tx2"/>
                </a:solidFill>
                <a:cs typeface="Arial" panose="020B0604020202020204" pitchFamily="34" charset="0"/>
              </a:rPr>
              <a:t>:</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p</a:t>
            </a:r>
            <a:r>
              <a:rPr lang="cs-CZ" sz="2200" dirty="0">
                <a:solidFill>
                  <a:schemeClr val="tx2"/>
                </a:solidFill>
                <a:effectLst/>
                <a:ea typeface="Times New Roman" panose="02020603050405020304" pitchFamily="18" charset="0"/>
                <a:cs typeface="Arial" panose="020B0604020202020204" pitchFamily="34" charset="0"/>
              </a:rPr>
              <a:t>řehled plodin</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přehled aplikací hnojiv, pastvy, POR</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p</a:t>
            </a:r>
            <a:r>
              <a:rPr lang="cs-CZ" sz="2200" dirty="0">
                <a:solidFill>
                  <a:schemeClr val="tx2"/>
                </a:solidFill>
                <a:effectLst/>
                <a:ea typeface="Times New Roman" panose="02020603050405020304" pitchFamily="18" charset="0"/>
                <a:cs typeface="Arial" panose="020B0604020202020204" pitchFamily="34" charset="0"/>
              </a:rPr>
              <a:t>řehled sklizní</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přehled výměr</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údaje o začlenění do areálů</a:t>
            </a:r>
          </a:p>
          <a:p>
            <a:pPr marL="819150" lvl="2" indent="-361950" algn="l">
              <a:buFont typeface="Arial" panose="020B0604020202020204" pitchFamily="34" charset="0"/>
              <a:buChar char="•"/>
            </a:pPr>
            <a:r>
              <a:rPr lang="cs-CZ" sz="2200" dirty="0">
                <a:solidFill>
                  <a:schemeClr val="tx2"/>
                </a:solidFill>
                <a:ea typeface="Times New Roman" panose="02020603050405020304" pitchFamily="18" charset="0"/>
                <a:cs typeface="Arial" panose="020B0604020202020204" pitchFamily="34" charset="0"/>
              </a:rPr>
              <a:t>o</a:t>
            </a:r>
            <a:r>
              <a:rPr lang="cs-CZ" sz="2200" dirty="0">
                <a:solidFill>
                  <a:schemeClr val="tx2"/>
                </a:solidFill>
                <a:effectLst/>
                <a:ea typeface="Times New Roman" panose="02020603050405020304" pitchFamily="18" charset="0"/>
                <a:cs typeface="Arial" panose="020B0604020202020204" pitchFamily="34" charset="0"/>
              </a:rPr>
              <a:t>dpočitatelné plochy</a:t>
            </a:r>
            <a:endParaRPr lang="cs-CZ" sz="2000"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16</a:t>
            </a:fld>
            <a:endParaRPr lang="cs-CZ"/>
          </a:p>
        </p:txBody>
      </p:sp>
      <p:pic>
        <p:nvPicPr>
          <p:cNvPr id="6" name="Obrázek 5">
            <a:extLst>
              <a:ext uri="{FF2B5EF4-FFF2-40B4-BE49-F238E27FC236}">
                <a16:creationId xmlns:a16="http://schemas.microsoft.com/office/drawing/2014/main" id="{9C86197E-57A0-40C4-8FCC-287B7EC3653E}"/>
              </a:ext>
            </a:extLst>
          </p:cNvPr>
          <p:cNvPicPr>
            <a:picLocks noChangeAspect="1"/>
          </p:cNvPicPr>
          <p:nvPr/>
        </p:nvPicPr>
        <p:blipFill rotWithShape="1">
          <a:blip r:embed="rId2"/>
          <a:srcRect l="162" t="10510" r="-162"/>
          <a:stretch/>
        </p:blipFill>
        <p:spPr>
          <a:xfrm>
            <a:off x="4607241" y="3829050"/>
            <a:ext cx="5889926" cy="2527300"/>
          </a:xfrm>
          <a:prstGeom prst="rect">
            <a:avLst/>
          </a:prstGeom>
        </p:spPr>
      </p:pic>
      <p:sp>
        <p:nvSpPr>
          <p:cNvPr id="5" name="Obdélník 4">
            <a:extLst>
              <a:ext uri="{FF2B5EF4-FFF2-40B4-BE49-F238E27FC236}">
                <a16:creationId xmlns:a16="http://schemas.microsoft.com/office/drawing/2014/main" id="{9020253F-6E18-A1C3-27F9-9E41674CBBC7}"/>
              </a:ext>
            </a:extLst>
          </p:cNvPr>
          <p:cNvSpPr/>
          <p:nvPr/>
        </p:nvSpPr>
        <p:spPr>
          <a:xfrm>
            <a:off x="4857749" y="5413427"/>
            <a:ext cx="5553075" cy="3651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829899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možnost zákresu zemědělské parcely (výhody zákresů)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výběr ZP</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otevřít detail ZP</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záložka „Výměry“</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17</a:t>
            </a:fld>
            <a:endParaRPr lang="cs-CZ"/>
          </a:p>
        </p:txBody>
      </p:sp>
      <p:pic>
        <p:nvPicPr>
          <p:cNvPr id="8" name="Obrázek 7">
            <a:extLst>
              <a:ext uri="{FF2B5EF4-FFF2-40B4-BE49-F238E27FC236}">
                <a16:creationId xmlns:a16="http://schemas.microsoft.com/office/drawing/2014/main" id="{EA392C4A-0D2F-B1FF-72C2-7370BF3091EE}"/>
              </a:ext>
            </a:extLst>
          </p:cNvPr>
          <p:cNvPicPr>
            <a:picLocks noChangeAspect="1"/>
          </p:cNvPicPr>
          <p:nvPr/>
        </p:nvPicPr>
        <p:blipFill>
          <a:blip r:embed="rId2"/>
          <a:stretch>
            <a:fillRect/>
          </a:stretch>
        </p:blipFill>
        <p:spPr>
          <a:xfrm>
            <a:off x="5957581" y="1805866"/>
            <a:ext cx="4391638" cy="4344006"/>
          </a:xfrm>
          <a:prstGeom prst="rect">
            <a:avLst/>
          </a:prstGeom>
        </p:spPr>
      </p:pic>
    </p:spTree>
    <p:extLst>
      <p:ext uri="{BB962C8B-B14F-4D97-AF65-F5344CB8AC3E}">
        <p14:creationId xmlns:p14="http://schemas.microsoft.com/office/powerpoint/2010/main" val="22713633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možnost zákresu zemědělské parcely (výhody zákresů)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přímý zákres ZP</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18</a:t>
            </a:fld>
            <a:endParaRPr lang="cs-CZ"/>
          </a:p>
        </p:txBody>
      </p:sp>
      <p:pic>
        <p:nvPicPr>
          <p:cNvPr id="12" name="Obrázek 11">
            <a:extLst>
              <a:ext uri="{FF2B5EF4-FFF2-40B4-BE49-F238E27FC236}">
                <a16:creationId xmlns:a16="http://schemas.microsoft.com/office/drawing/2014/main" id="{80895DF5-2E2D-35BD-4651-915ADAB99F4C}"/>
              </a:ext>
            </a:extLst>
          </p:cNvPr>
          <p:cNvPicPr>
            <a:picLocks noChangeAspect="1"/>
          </p:cNvPicPr>
          <p:nvPr/>
        </p:nvPicPr>
        <p:blipFill>
          <a:blip r:embed="rId2"/>
          <a:stretch>
            <a:fillRect/>
          </a:stretch>
        </p:blipFill>
        <p:spPr>
          <a:xfrm>
            <a:off x="6096000" y="1707742"/>
            <a:ext cx="4372320" cy="4558017"/>
          </a:xfrm>
          <a:prstGeom prst="rect">
            <a:avLst/>
          </a:prstGeom>
          <a:ln>
            <a:solidFill>
              <a:schemeClr val="tx2"/>
            </a:solidFill>
          </a:ln>
        </p:spPr>
      </p:pic>
      <p:pic>
        <p:nvPicPr>
          <p:cNvPr id="14" name="Obrázek 13">
            <a:extLst>
              <a:ext uri="{FF2B5EF4-FFF2-40B4-BE49-F238E27FC236}">
                <a16:creationId xmlns:a16="http://schemas.microsoft.com/office/drawing/2014/main" id="{531D2673-F809-12E3-A329-23019FFD0B71}"/>
              </a:ext>
            </a:extLst>
          </p:cNvPr>
          <p:cNvPicPr>
            <a:picLocks noChangeAspect="1"/>
          </p:cNvPicPr>
          <p:nvPr/>
        </p:nvPicPr>
        <p:blipFill>
          <a:blip r:embed="rId3"/>
          <a:stretch>
            <a:fillRect/>
          </a:stretch>
        </p:blipFill>
        <p:spPr>
          <a:xfrm>
            <a:off x="1723680" y="2628788"/>
            <a:ext cx="7059010" cy="800212"/>
          </a:xfrm>
          <a:prstGeom prst="rect">
            <a:avLst/>
          </a:prstGeom>
          <a:ln>
            <a:solidFill>
              <a:schemeClr val="tx2"/>
            </a:solidFill>
          </a:ln>
        </p:spPr>
      </p:pic>
    </p:spTree>
    <p:extLst>
      <p:ext uri="{BB962C8B-B14F-4D97-AF65-F5344CB8AC3E}">
        <p14:creationId xmlns:p14="http://schemas.microsoft.com/office/powerpoint/2010/main" val="1509413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možnost zákresu zemědělské parcely (výhody zákresů)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přímý zákres ZP</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1276350" lvl="3" indent="-361950" algn="l">
              <a:buFont typeface="Arial" panose="020B0604020202020204" pitchFamily="34" charset="0"/>
              <a:buChar char="•"/>
            </a:pPr>
            <a:r>
              <a:rPr lang="cs-CZ" sz="2000" dirty="0">
                <a:solidFill>
                  <a:schemeClr val="tx2"/>
                </a:solidFill>
                <a:cs typeface="Arial" panose="020B0604020202020204" pitchFamily="34" charset="0"/>
              </a:rPr>
              <a:t>převezmu výměru zákresu nebo</a:t>
            </a:r>
          </a:p>
          <a:p>
            <a:pPr marL="1276350" lvl="3" indent="-361950" algn="l">
              <a:buFont typeface="Arial" panose="020B0604020202020204" pitchFamily="34" charset="0"/>
              <a:buChar char="•"/>
            </a:pPr>
            <a:r>
              <a:rPr lang="cs-CZ" sz="2000" dirty="0">
                <a:solidFill>
                  <a:schemeClr val="tx2"/>
                </a:solidFill>
                <a:cs typeface="Arial" panose="020B0604020202020204" pitchFamily="34" charset="0"/>
              </a:rPr>
              <a:t>upravím zákres ZP editací</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19</a:t>
            </a:fld>
            <a:endParaRPr lang="cs-CZ"/>
          </a:p>
        </p:txBody>
      </p:sp>
      <p:pic>
        <p:nvPicPr>
          <p:cNvPr id="6" name="Obrázek 5">
            <a:extLst>
              <a:ext uri="{FF2B5EF4-FFF2-40B4-BE49-F238E27FC236}">
                <a16:creationId xmlns:a16="http://schemas.microsoft.com/office/drawing/2014/main" id="{3D6004B3-FF7C-8545-BE02-78B62CC79CB3}"/>
              </a:ext>
            </a:extLst>
          </p:cNvPr>
          <p:cNvPicPr>
            <a:picLocks noChangeAspect="1"/>
          </p:cNvPicPr>
          <p:nvPr/>
        </p:nvPicPr>
        <p:blipFill>
          <a:blip r:embed="rId2"/>
          <a:stretch>
            <a:fillRect/>
          </a:stretch>
        </p:blipFill>
        <p:spPr>
          <a:xfrm>
            <a:off x="6686436" y="1874457"/>
            <a:ext cx="3848327" cy="4481893"/>
          </a:xfrm>
          <a:prstGeom prst="rect">
            <a:avLst/>
          </a:prstGeom>
          <a:ln>
            <a:solidFill>
              <a:schemeClr val="tx2"/>
            </a:solidFill>
          </a:ln>
        </p:spPr>
      </p:pic>
      <p:pic>
        <p:nvPicPr>
          <p:cNvPr id="8" name="Obrázek 7">
            <a:extLst>
              <a:ext uri="{FF2B5EF4-FFF2-40B4-BE49-F238E27FC236}">
                <a16:creationId xmlns:a16="http://schemas.microsoft.com/office/drawing/2014/main" id="{248391A7-E8A2-6CFE-2E30-96DA78AA7C2E}"/>
              </a:ext>
            </a:extLst>
          </p:cNvPr>
          <p:cNvPicPr>
            <a:picLocks noChangeAspect="1"/>
          </p:cNvPicPr>
          <p:nvPr/>
        </p:nvPicPr>
        <p:blipFill>
          <a:blip r:embed="rId3"/>
          <a:stretch>
            <a:fillRect/>
          </a:stretch>
        </p:blipFill>
        <p:spPr>
          <a:xfrm>
            <a:off x="1895110" y="2290613"/>
            <a:ext cx="4420217" cy="2143424"/>
          </a:xfrm>
          <a:prstGeom prst="rect">
            <a:avLst/>
          </a:prstGeom>
          <a:ln>
            <a:solidFill>
              <a:schemeClr val="tx2"/>
            </a:solidFill>
          </a:ln>
        </p:spPr>
      </p:pic>
    </p:spTree>
    <p:extLst>
      <p:ext uri="{BB962C8B-B14F-4D97-AF65-F5344CB8AC3E}">
        <p14:creationId xmlns:p14="http://schemas.microsoft.com/office/powerpoint/2010/main" val="21854964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možnost zákresu zemědělské parcely (výhody zákresů)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kopií VEP</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20</a:t>
            </a:fld>
            <a:endParaRPr lang="cs-CZ"/>
          </a:p>
        </p:txBody>
      </p:sp>
      <p:pic>
        <p:nvPicPr>
          <p:cNvPr id="7" name="Obrázek 6">
            <a:extLst>
              <a:ext uri="{FF2B5EF4-FFF2-40B4-BE49-F238E27FC236}">
                <a16:creationId xmlns:a16="http://schemas.microsoft.com/office/drawing/2014/main" id="{799556F6-AAED-83EF-E5D5-9DA350086C30}"/>
              </a:ext>
            </a:extLst>
          </p:cNvPr>
          <p:cNvPicPr>
            <a:picLocks noChangeAspect="1"/>
          </p:cNvPicPr>
          <p:nvPr/>
        </p:nvPicPr>
        <p:blipFill>
          <a:blip r:embed="rId2"/>
          <a:stretch>
            <a:fillRect/>
          </a:stretch>
        </p:blipFill>
        <p:spPr>
          <a:xfrm>
            <a:off x="3584013" y="1603469"/>
            <a:ext cx="2800428" cy="3827721"/>
          </a:xfrm>
          <a:prstGeom prst="rect">
            <a:avLst/>
          </a:prstGeom>
          <a:ln>
            <a:solidFill>
              <a:schemeClr val="tx2"/>
            </a:solidFill>
          </a:ln>
        </p:spPr>
      </p:pic>
      <p:pic>
        <p:nvPicPr>
          <p:cNvPr id="10" name="Obrázek 9">
            <a:extLst>
              <a:ext uri="{FF2B5EF4-FFF2-40B4-BE49-F238E27FC236}">
                <a16:creationId xmlns:a16="http://schemas.microsoft.com/office/drawing/2014/main" id="{DA5E3B1F-9FCB-8F58-4325-ABA473E2E70B}"/>
              </a:ext>
            </a:extLst>
          </p:cNvPr>
          <p:cNvPicPr>
            <a:picLocks noChangeAspect="1"/>
          </p:cNvPicPr>
          <p:nvPr/>
        </p:nvPicPr>
        <p:blipFill>
          <a:blip r:embed="rId3"/>
          <a:stretch>
            <a:fillRect/>
          </a:stretch>
        </p:blipFill>
        <p:spPr>
          <a:xfrm>
            <a:off x="7013570" y="1603469"/>
            <a:ext cx="3006989" cy="3827721"/>
          </a:xfrm>
          <a:prstGeom prst="rect">
            <a:avLst/>
          </a:prstGeom>
        </p:spPr>
      </p:pic>
      <p:pic>
        <p:nvPicPr>
          <p:cNvPr id="12" name="Obrázek 11">
            <a:extLst>
              <a:ext uri="{FF2B5EF4-FFF2-40B4-BE49-F238E27FC236}">
                <a16:creationId xmlns:a16="http://schemas.microsoft.com/office/drawing/2014/main" id="{3BF17228-EBEA-DBC7-C4E7-039F6EF856AF}"/>
              </a:ext>
            </a:extLst>
          </p:cNvPr>
          <p:cNvPicPr>
            <a:picLocks noChangeAspect="1"/>
          </p:cNvPicPr>
          <p:nvPr/>
        </p:nvPicPr>
        <p:blipFill>
          <a:blip r:embed="rId4"/>
          <a:stretch>
            <a:fillRect/>
          </a:stretch>
        </p:blipFill>
        <p:spPr>
          <a:xfrm>
            <a:off x="2456653" y="5535969"/>
            <a:ext cx="7563906" cy="781159"/>
          </a:xfrm>
          <a:prstGeom prst="rect">
            <a:avLst/>
          </a:prstGeom>
        </p:spPr>
      </p:pic>
    </p:spTree>
    <p:extLst>
      <p:ext uri="{BB962C8B-B14F-4D97-AF65-F5344CB8AC3E}">
        <p14:creationId xmlns:p14="http://schemas.microsoft.com/office/powerpoint/2010/main" val="28364522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možnost zákresu zemědělské parcely (výhody zákresů)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mapové vrstvy</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21</a:t>
            </a:fld>
            <a:endParaRPr lang="cs-CZ"/>
          </a:p>
        </p:txBody>
      </p:sp>
      <p:pic>
        <p:nvPicPr>
          <p:cNvPr id="10" name="Obrázek 9">
            <a:extLst>
              <a:ext uri="{FF2B5EF4-FFF2-40B4-BE49-F238E27FC236}">
                <a16:creationId xmlns:a16="http://schemas.microsoft.com/office/drawing/2014/main" id="{1AB1DD27-16D6-8917-86C4-82E1A5AECA96}"/>
              </a:ext>
            </a:extLst>
          </p:cNvPr>
          <p:cNvPicPr>
            <a:picLocks noChangeAspect="1"/>
          </p:cNvPicPr>
          <p:nvPr/>
        </p:nvPicPr>
        <p:blipFill>
          <a:blip r:embed="rId2"/>
          <a:stretch>
            <a:fillRect/>
          </a:stretch>
        </p:blipFill>
        <p:spPr>
          <a:xfrm>
            <a:off x="2057214" y="2133504"/>
            <a:ext cx="3296896" cy="1695546"/>
          </a:xfrm>
          <a:prstGeom prst="rect">
            <a:avLst/>
          </a:prstGeom>
          <a:ln>
            <a:solidFill>
              <a:schemeClr val="tx2"/>
            </a:solidFill>
          </a:ln>
        </p:spPr>
      </p:pic>
      <p:pic>
        <p:nvPicPr>
          <p:cNvPr id="12" name="Obrázek 11">
            <a:extLst>
              <a:ext uri="{FF2B5EF4-FFF2-40B4-BE49-F238E27FC236}">
                <a16:creationId xmlns:a16="http://schemas.microsoft.com/office/drawing/2014/main" id="{1B16AF16-944D-381F-14C2-AABAA8293344}"/>
              </a:ext>
            </a:extLst>
          </p:cNvPr>
          <p:cNvPicPr>
            <a:picLocks noChangeAspect="1"/>
          </p:cNvPicPr>
          <p:nvPr/>
        </p:nvPicPr>
        <p:blipFill>
          <a:blip r:embed="rId3"/>
          <a:stretch>
            <a:fillRect/>
          </a:stretch>
        </p:blipFill>
        <p:spPr>
          <a:xfrm>
            <a:off x="6791324" y="1714130"/>
            <a:ext cx="3657895" cy="4580607"/>
          </a:xfrm>
          <a:prstGeom prst="rect">
            <a:avLst/>
          </a:prstGeom>
          <a:ln>
            <a:solidFill>
              <a:schemeClr val="tx2"/>
            </a:solidFill>
          </a:ln>
        </p:spPr>
      </p:pic>
    </p:spTree>
    <p:extLst>
      <p:ext uri="{BB962C8B-B14F-4D97-AF65-F5344CB8AC3E}">
        <p14:creationId xmlns:p14="http://schemas.microsoft.com/office/powerpoint/2010/main" val="40385720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Areály:</a:t>
            </a:r>
          </a:p>
          <a:p>
            <a:pPr marL="819150" lvl="2" indent="-361950" algn="l">
              <a:buFont typeface="Arial" panose="020B0604020202020204" pitchFamily="34" charset="0"/>
              <a:buChar char="•"/>
            </a:pPr>
            <a:r>
              <a:rPr lang="cs-CZ" sz="2000" dirty="0">
                <a:solidFill>
                  <a:schemeClr val="tx2"/>
                </a:solidFill>
                <a:cs typeface="Arial" panose="020B0604020202020204" pitchFamily="34" charset="0"/>
              </a:rPr>
              <a:t>plodiny na orné půdě</a:t>
            </a:r>
          </a:p>
          <a:p>
            <a:pPr marL="819150" lvl="2" indent="-361950" algn="l">
              <a:buFont typeface="Arial" panose="020B0604020202020204" pitchFamily="34" charset="0"/>
              <a:buChar char="•"/>
            </a:pPr>
            <a:r>
              <a:rPr lang="cs-CZ" sz="2000" dirty="0">
                <a:solidFill>
                  <a:schemeClr val="tx2"/>
                </a:solidFill>
                <a:cs typeface="Arial" panose="020B0604020202020204" pitchFamily="34" charset="0"/>
              </a:rPr>
              <a:t>pastevní areály</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22</a:t>
            </a:fld>
            <a:endParaRPr lang="cs-CZ"/>
          </a:p>
        </p:txBody>
      </p:sp>
      <p:pic>
        <p:nvPicPr>
          <p:cNvPr id="6" name="Obrázek 5">
            <a:extLst>
              <a:ext uri="{FF2B5EF4-FFF2-40B4-BE49-F238E27FC236}">
                <a16:creationId xmlns:a16="http://schemas.microsoft.com/office/drawing/2014/main" id="{87FD1340-CFAA-9EEC-3A75-CC624AC913DA}"/>
              </a:ext>
            </a:extLst>
          </p:cNvPr>
          <p:cNvPicPr>
            <a:picLocks noChangeAspect="1"/>
          </p:cNvPicPr>
          <p:nvPr/>
        </p:nvPicPr>
        <p:blipFill>
          <a:blip r:embed="rId2"/>
          <a:stretch>
            <a:fillRect/>
          </a:stretch>
        </p:blipFill>
        <p:spPr>
          <a:xfrm>
            <a:off x="1685615" y="2409683"/>
            <a:ext cx="4439270" cy="1019317"/>
          </a:xfrm>
          <a:prstGeom prst="rect">
            <a:avLst/>
          </a:prstGeom>
          <a:ln>
            <a:solidFill>
              <a:schemeClr val="tx2"/>
            </a:solidFill>
          </a:ln>
        </p:spPr>
      </p:pic>
      <p:pic>
        <p:nvPicPr>
          <p:cNvPr id="13" name="Obrázek 12">
            <a:extLst>
              <a:ext uri="{FF2B5EF4-FFF2-40B4-BE49-F238E27FC236}">
                <a16:creationId xmlns:a16="http://schemas.microsoft.com/office/drawing/2014/main" id="{319E5B40-39A9-D750-1E19-CA7903E8863B}"/>
              </a:ext>
            </a:extLst>
          </p:cNvPr>
          <p:cNvPicPr>
            <a:picLocks noChangeAspect="1"/>
          </p:cNvPicPr>
          <p:nvPr/>
        </p:nvPicPr>
        <p:blipFill>
          <a:blip r:embed="rId3"/>
          <a:stretch>
            <a:fillRect/>
          </a:stretch>
        </p:blipFill>
        <p:spPr>
          <a:xfrm>
            <a:off x="6195860" y="4829174"/>
            <a:ext cx="4401164" cy="905001"/>
          </a:xfrm>
          <a:prstGeom prst="rect">
            <a:avLst/>
          </a:prstGeom>
          <a:ln>
            <a:solidFill>
              <a:schemeClr val="tx2"/>
            </a:solidFill>
          </a:ln>
        </p:spPr>
      </p:pic>
      <p:pic>
        <p:nvPicPr>
          <p:cNvPr id="15" name="Obrázek 14">
            <a:extLst>
              <a:ext uri="{FF2B5EF4-FFF2-40B4-BE49-F238E27FC236}">
                <a16:creationId xmlns:a16="http://schemas.microsoft.com/office/drawing/2014/main" id="{7B630B27-A65B-D8CF-5B8C-34422BD99048}"/>
              </a:ext>
            </a:extLst>
          </p:cNvPr>
          <p:cNvPicPr>
            <a:picLocks noChangeAspect="1"/>
          </p:cNvPicPr>
          <p:nvPr/>
        </p:nvPicPr>
        <p:blipFill>
          <a:blip r:embed="rId4"/>
          <a:stretch>
            <a:fillRect/>
          </a:stretch>
        </p:blipFill>
        <p:spPr>
          <a:xfrm>
            <a:off x="1685615" y="3709831"/>
            <a:ext cx="4439270" cy="2238687"/>
          </a:xfrm>
          <a:prstGeom prst="rect">
            <a:avLst/>
          </a:prstGeom>
          <a:ln>
            <a:solidFill>
              <a:schemeClr val="tx2"/>
            </a:solidFill>
          </a:ln>
        </p:spPr>
      </p:pic>
      <p:sp>
        <p:nvSpPr>
          <p:cNvPr id="16" name="Ovál 15">
            <a:extLst>
              <a:ext uri="{FF2B5EF4-FFF2-40B4-BE49-F238E27FC236}">
                <a16:creationId xmlns:a16="http://schemas.microsoft.com/office/drawing/2014/main" id="{E0C81833-DDBF-7BE7-FE1A-01DF8545D814}"/>
              </a:ext>
            </a:extLst>
          </p:cNvPr>
          <p:cNvSpPr/>
          <p:nvPr/>
        </p:nvSpPr>
        <p:spPr>
          <a:xfrm>
            <a:off x="2705100" y="2295525"/>
            <a:ext cx="714376" cy="4476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0660611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Areály:</a:t>
            </a:r>
          </a:p>
          <a:p>
            <a:pPr marL="819150" lvl="2" indent="-361950" algn="l">
              <a:buFont typeface="Arial" panose="020B0604020202020204" pitchFamily="34" charset="0"/>
              <a:buChar char="•"/>
            </a:pPr>
            <a:r>
              <a:rPr lang="cs-CZ" sz="2000" dirty="0">
                <a:solidFill>
                  <a:schemeClr val="tx2"/>
                </a:solidFill>
                <a:cs typeface="Arial" panose="020B0604020202020204" pitchFamily="34" charset="0"/>
              </a:rPr>
              <a:t>Mapová vrstva</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23</a:t>
            </a:fld>
            <a:endParaRPr lang="cs-CZ"/>
          </a:p>
        </p:txBody>
      </p:sp>
      <p:pic>
        <p:nvPicPr>
          <p:cNvPr id="7" name="Obrázek 6">
            <a:extLst>
              <a:ext uri="{FF2B5EF4-FFF2-40B4-BE49-F238E27FC236}">
                <a16:creationId xmlns:a16="http://schemas.microsoft.com/office/drawing/2014/main" id="{A4D785A0-35B9-FE80-6F33-58DD643BFAE7}"/>
              </a:ext>
            </a:extLst>
          </p:cNvPr>
          <p:cNvPicPr>
            <a:picLocks noChangeAspect="1"/>
          </p:cNvPicPr>
          <p:nvPr/>
        </p:nvPicPr>
        <p:blipFill>
          <a:blip r:embed="rId2"/>
          <a:stretch>
            <a:fillRect/>
          </a:stretch>
        </p:blipFill>
        <p:spPr>
          <a:xfrm>
            <a:off x="6858001" y="1391739"/>
            <a:ext cx="3643604" cy="4938369"/>
          </a:xfrm>
          <a:prstGeom prst="rect">
            <a:avLst/>
          </a:prstGeom>
        </p:spPr>
      </p:pic>
      <p:pic>
        <p:nvPicPr>
          <p:cNvPr id="9" name="Obrázek 8">
            <a:extLst>
              <a:ext uri="{FF2B5EF4-FFF2-40B4-BE49-F238E27FC236}">
                <a16:creationId xmlns:a16="http://schemas.microsoft.com/office/drawing/2014/main" id="{210DC7CD-7F50-442C-A2FD-2E844C7A341E}"/>
              </a:ext>
            </a:extLst>
          </p:cNvPr>
          <p:cNvPicPr>
            <a:picLocks noChangeAspect="1"/>
          </p:cNvPicPr>
          <p:nvPr/>
        </p:nvPicPr>
        <p:blipFill>
          <a:blip r:embed="rId3"/>
          <a:stretch>
            <a:fillRect/>
          </a:stretch>
        </p:blipFill>
        <p:spPr>
          <a:xfrm>
            <a:off x="2042921" y="2319208"/>
            <a:ext cx="4016591" cy="2729042"/>
          </a:xfrm>
          <a:prstGeom prst="rect">
            <a:avLst/>
          </a:prstGeom>
          <a:ln>
            <a:solidFill>
              <a:schemeClr val="tx2"/>
            </a:solidFill>
          </a:ln>
        </p:spPr>
      </p:pic>
    </p:spTree>
    <p:extLst>
      <p:ext uri="{BB962C8B-B14F-4D97-AF65-F5344CB8AC3E}">
        <p14:creationId xmlns:p14="http://schemas.microsoft.com/office/powerpoint/2010/main" val="28490190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Zemědělské parcely a areály v LPIS</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a:solidFill>
                  <a:schemeClr val="tx2"/>
                </a:solidFill>
                <a:cs typeface="Arial" panose="020B0604020202020204" pitchFamily="34" charset="0"/>
              </a:rPr>
              <a:t>Možnost </a:t>
            </a:r>
            <a:r>
              <a:rPr lang="cs-CZ" sz="2400" dirty="0">
                <a:solidFill>
                  <a:schemeClr val="tx2"/>
                </a:solidFill>
                <a:cs typeface="Arial" panose="020B0604020202020204" pitchFamily="34" charset="0"/>
              </a:rPr>
              <a:t>zákresu zemědělské parcely (výhody zákresů)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zákresy zemědělských parcel nejsou povinné, ale vhodné</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využití v předtisku jednotné žádosti (import z PF – předtisk přebírá plodinu i zákres plodiny pro deklaraci plodin)</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vidím erozní ohroženost zemědělské parcely a erozní parametry (nezakreslené zemědělské parcely přebírají erozní ohroženost DPB!)</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mohu využívat odpočitatelné plochy u zemědělské parcely</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přepočet požadavků nitrátové směrnice na zemědělskou parcelu </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zakreslené zemědělské parcely lze využít pro kontrolu eroze a velikosti souvislé plochy 30 ha (DZES 5)</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vazba kreslení zemědělských parcel na předem vytvořené vnitřní erozní pozemky</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24</a:t>
            </a:fld>
            <a:endParaRPr lang="cs-CZ"/>
          </a:p>
        </p:txBody>
      </p:sp>
    </p:spTree>
    <p:extLst>
      <p:ext uri="{BB962C8B-B14F-4D97-AF65-F5344CB8AC3E}">
        <p14:creationId xmlns:p14="http://schemas.microsoft.com/office/powerpoint/2010/main" val="30939626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jedna z možností splnit povinnost elektronického vedení evidence hnojení </a:t>
            </a:r>
          </a:p>
          <a:p>
            <a:pPr marL="819150" lvl="2" indent="-361950" algn="l">
              <a:buFont typeface="Arial" panose="020B0604020202020204" pitchFamily="34" charset="0"/>
              <a:buChar char="•"/>
            </a:pPr>
            <a:r>
              <a:rPr lang="cs-CZ" sz="2200" dirty="0" err="1">
                <a:solidFill>
                  <a:schemeClr val="tx2"/>
                </a:solidFill>
                <a:cs typeface="Arial" panose="020B0604020202020204" pitchFamily="34" charset="0"/>
              </a:rPr>
              <a:t>xls</a:t>
            </a:r>
            <a:r>
              <a:rPr lang="cs-CZ" sz="2200" dirty="0">
                <a:solidFill>
                  <a:schemeClr val="tx2"/>
                </a:solidFill>
                <a:cs typeface="Arial" panose="020B0604020202020204" pitchFamily="34" charset="0"/>
              </a:rPr>
              <a:t> (</a:t>
            </a:r>
            <a:r>
              <a:rPr lang="cs-CZ" sz="2200" dirty="0" err="1">
                <a:solidFill>
                  <a:schemeClr val="tx2"/>
                </a:solidFill>
                <a:cs typeface="Arial" panose="020B0604020202020204" pitchFamily="34" charset="0"/>
              </a:rPr>
              <a:t>MZe</a:t>
            </a:r>
            <a:r>
              <a:rPr lang="cs-CZ" sz="2200" dirty="0">
                <a:solidFill>
                  <a:schemeClr val="tx2"/>
                </a:solidFill>
                <a:cs typeface="Arial" panose="020B0604020202020204" pitchFamily="34" charset="0"/>
              </a:rPr>
              <a:t> ČR)</a:t>
            </a:r>
          </a:p>
          <a:p>
            <a:pPr marL="819150" lvl="2" indent="-361950" algn="l">
              <a:buFont typeface="Arial" panose="020B0604020202020204" pitchFamily="34" charset="0"/>
              <a:buChar char="•"/>
            </a:pPr>
            <a:r>
              <a:rPr lang="cs-CZ" sz="2200" u="sng" dirty="0">
                <a:solidFill>
                  <a:schemeClr val="tx2"/>
                </a:solidFill>
                <a:cs typeface="Arial" panose="020B0604020202020204" pitchFamily="34" charset="0"/>
              </a:rPr>
              <a:t>portál farmáře (EPH)</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komerční SW</a:t>
            </a:r>
          </a:p>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vstup do aplikace EPH (do úvodní obrazovky):</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přes seznam zemědělských parcel uživatele v LPIS:</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 portálu farmáře (před vstupem do LPIS):</a:t>
            </a:r>
          </a:p>
          <a:p>
            <a:pPr marL="819150" lvl="2"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25</a:t>
            </a:fld>
            <a:endParaRPr lang="cs-CZ"/>
          </a:p>
        </p:txBody>
      </p:sp>
      <p:pic>
        <p:nvPicPr>
          <p:cNvPr id="6" name="Obrázek 5">
            <a:extLst>
              <a:ext uri="{FF2B5EF4-FFF2-40B4-BE49-F238E27FC236}">
                <a16:creationId xmlns:a16="http://schemas.microsoft.com/office/drawing/2014/main" id="{471DF2D8-E662-C786-DA25-7932A34E8674}"/>
              </a:ext>
            </a:extLst>
          </p:cNvPr>
          <p:cNvPicPr>
            <a:picLocks noChangeAspect="1"/>
          </p:cNvPicPr>
          <p:nvPr/>
        </p:nvPicPr>
        <p:blipFill>
          <a:blip r:embed="rId2"/>
          <a:stretch>
            <a:fillRect/>
          </a:stretch>
        </p:blipFill>
        <p:spPr>
          <a:xfrm>
            <a:off x="1677969" y="4217410"/>
            <a:ext cx="4558949" cy="2068685"/>
          </a:xfrm>
          <a:prstGeom prst="rect">
            <a:avLst/>
          </a:prstGeom>
          <a:ln>
            <a:solidFill>
              <a:schemeClr val="tx2"/>
            </a:solidFill>
          </a:ln>
        </p:spPr>
      </p:pic>
      <p:pic>
        <p:nvPicPr>
          <p:cNvPr id="9" name="Obrázek 8">
            <a:extLst>
              <a:ext uri="{FF2B5EF4-FFF2-40B4-BE49-F238E27FC236}">
                <a16:creationId xmlns:a16="http://schemas.microsoft.com/office/drawing/2014/main" id="{4C10562D-50D0-1319-58A6-59E19C7ECD38}"/>
              </a:ext>
            </a:extLst>
          </p:cNvPr>
          <p:cNvPicPr>
            <a:picLocks noChangeAspect="1"/>
          </p:cNvPicPr>
          <p:nvPr/>
        </p:nvPicPr>
        <p:blipFill>
          <a:blip r:embed="rId3"/>
          <a:stretch>
            <a:fillRect/>
          </a:stretch>
        </p:blipFill>
        <p:spPr>
          <a:xfrm>
            <a:off x="6793512" y="4217410"/>
            <a:ext cx="3634176" cy="2068685"/>
          </a:xfrm>
          <a:prstGeom prst="rect">
            <a:avLst/>
          </a:prstGeom>
          <a:ln>
            <a:solidFill>
              <a:schemeClr val="tx2"/>
            </a:solidFill>
          </a:ln>
        </p:spPr>
      </p:pic>
      <p:sp>
        <p:nvSpPr>
          <p:cNvPr id="11" name="Ovál 10">
            <a:extLst>
              <a:ext uri="{FF2B5EF4-FFF2-40B4-BE49-F238E27FC236}">
                <a16:creationId xmlns:a16="http://schemas.microsoft.com/office/drawing/2014/main" id="{8348152F-9C4B-4366-D65D-B76085ED3C3D}"/>
              </a:ext>
            </a:extLst>
          </p:cNvPr>
          <p:cNvSpPr/>
          <p:nvPr/>
        </p:nvSpPr>
        <p:spPr>
          <a:xfrm>
            <a:off x="1764312" y="4391025"/>
            <a:ext cx="1178913" cy="4476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Ovál 12">
            <a:extLst>
              <a:ext uri="{FF2B5EF4-FFF2-40B4-BE49-F238E27FC236}">
                <a16:creationId xmlns:a16="http://schemas.microsoft.com/office/drawing/2014/main" id="{6DD4AC6D-9080-F71E-5CBB-BF63C60919BE}"/>
              </a:ext>
            </a:extLst>
          </p:cNvPr>
          <p:cNvSpPr/>
          <p:nvPr/>
        </p:nvSpPr>
        <p:spPr>
          <a:xfrm>
            <a:off x="6793512" y="5204127"/>
            <a:ext cx="1178913" cy="4476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2104115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Úvodní obrazovka aplikace EPH (nutné zvolit, co budeme dělat):</a:t>
            </a: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26</a:t>
            </a:fld>
            <a:endParaRPr lang="cs-CZ"/>
          </a:p>
        </p:txBody>
      </p:sp>
      <p:pic>
        <p:nvPicPr>
          <p:cNvPr id="7" name="Obrázek 6">
            <a:extLst>
              <a:ext uri="{FF2B5EF4-FFF2-40B4-BE49-F238E27FC236}">
                <a16:creationId xmlns:a16="http://schemas.microsoft.com/office/drawing/2014/main" id="{A411F01B-0C86-4DBD-8BB6-8D20DA0FB4BB}"/>
              </a:ext>
            </a:extLst>
          </p:cNvPr>
          <p:cNvPicPr>
            <a:picLocks noChangeAspect="1"/>
          </p:cNvPicPr>
          <p:nvPr/>
        </p:nvPicPr>
        <p:blipFill>
          <a:blip r:embed="rId2"/>
          <a:stretch>
            <a:fillRect/>
          </a:stretch>
        </p:blipFill>
        <p:spPr>
          <a:xfrm>
            <a:off x="1863672" y="1679688"/>
            <a:ext cx="8464656" cy="4470184"/>
          </a:xfrm>
          <a:prstGeom prst="rect">
            <a:avLst/>
          </a:prstGeom>
          <a:ln>
            <a:solidFill>
              <a:schemeClr val="tx2"/>
            </a:solidFill>
          </a:ln>
        </p:spPr>
      </p:pic>
      <p:sp>
        <p:nvSpPr>
          <p:cNvPr id="10" name="Ovál 9">
            <a:extLst>
              <a:ext uri="{FF2B5EF4-FFF2-40B4-BE49-F238E27FC236}">
                <a16:creationId xmlns:a16="http://schemas.microsoft.com/office/drawing/2014/main" id="{E1AD2363-2C8D-67DA-359F-B7B5517A1045}"/>
              </a:ext>
            </a:extLst>
          </p:cNvPr>
          <p:cNvSpPr/>
          <p:nvPr/>
        </p:nvSpPr>
        <p:spPr>
          <a:xfrm>
            <a:off x="1669062" y="3276601"/>
            <a:ext cx="1178913" cy="102869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9141590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Vstup do aplikace EPH přes konkrétní ZP (pořízení záznamu o aplikaci hnojiva a/nebo POR na konkrétní parcele)</a:t>
            </a:r>
            <a:endParaRPr lang="cs-CZ" sz="20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27</a:t>
            </a:fld>
            <a:endParaRPr lang="cs-CZ"/>
          </a:p>
        </p:txBody>
      </p:sp>
      <p:pic>
        <p:nvPicPr>
          <p:cNvPr id="6" name="Obrázek 5">
            <a:extLst>
              <a:ext uri="{FF2B5EF4-FFF2-40B4-BE49-F238E27FC236}">
                <a16:creationId xmlns:a16="http://schemas.microsoft.com/office/drawing/2014/main" id="{5FDAE50D-6B71-2169-0FEA-A22CB2F80928}"/>
              </a:ext>
            </a:extLst>
          </p:cNvPr>
          <p:cNvPicPr>
            <a:picLocks noChangeAspect="1"/>
          </p:cNvPicPr>
          <p:nvPr/>
        </p:nvPicPr>
        <p:blipFill rotWithShape="1">
          <a:blip r:embed="rId2"/>
          <a:srcRect l="10630"/>
          <a:stretch/>
        </p:blipFill>
        <p:spPr>
          <a:xfrm>
            <a:off x="1685925" y="2045587"/>
            <a:ext cx="8868000" cy="2907413"/>
          </a:xfrm>
          <a:prstGeom prst="rect">
            <a:avLst/>
          </a:prstGeom>
        </p:spPr>
      </p:pic>
    </p:spTree>
    <p:extLst>
      <p:ext uri="{BB962C8B-B14F-4D97-AF65-F5344CB8AC3E}">
        <p14:creationId xmlns:p14="http://schemas.microsoft.com/office/powerpoint/2010/main" val="29609598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Vstup do aplikace EPH přes konkrétní ZP (pořízení záznamu o pastvě na konkrétní parcele)</a:t>
            </a:r>
            <a:endParaRPr lang="cs-CZ" sz="20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28</a:t>
            </a:fld>
            <a:endParaRPr lang="cs-CZ"/>
          </a:p>
        </p:txBody>
      </p:sp>
      <p:pic>
        <p:nvPicPr>
          <p:cNvPr id="7" name="Obrázek 6">
            <a:extLst>
              <a:ext uri="{FF2B5EF4-FFF2-40B4-BE49-F238E27FC236}">
                <a16:creationId xmlns:a16="http://schemas.microsoft.com/office/drawing/2014/main" id="{C1C6DAFE-0ECF-3EB6-737D-1611C96887B4}"/>
              </a:ext>
            </a:extLst>
          </p:cNvPr>
          <p:cNvPicPr>
            <a:picLocks noChangeAspect="1"/>
          </p:cNvPicPr>
          <p:nvPr/>
        </p:nvPicPr>
        <p:blipFill rotWithShape="1">
          <a:blip r:embed="rId2"/>
          <a:srcRect l="10713"/>
          <a:stretch/>
        </p:blipFill>
        <p:spPr>
          <a:xfrm>
            <a:off x="1659451" y="2064630"/>
            <a:ext cx="8873098" cy="2882780"/>
          </a:xfrm>
          <a:prstGeom prst="rect">
            <a:avLst/>
          </a:prstGeom>
        </p:spPr>
      </p:pic>
    </p:spTree>
    <p:extLst>
      <p:ext uri="{BB962C8B-B14F-4D97-AF65-F5344CB8AC3E}">
        <p14:creationId xmlns:p14="http://schemas.microsoft.com/office/powerpoint/2010/main" val="12057319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Pořízení záznamu o použití hnojiva (výběr hnojiva z číselníků)</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Možnost vlastních hnojiv (a POR) včetně využití v bilanci N</a:t>
            </a:r>
          </a:p>
          <a:p>
            <a:pPr marL="361950" lvl="1"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29</a:t>
            </a:fld>
            <a:endParaRPr lang="cs-CZ"/>
          </a:p>
        </p:txBody>
      </p:sp>
      <p:pic>
        <p:nvPicPr>
          <p:cNvPr id="9" name="Obrázek 8">
            <a:extLst>
              <a:ext uri="{FF2B5EF4-FFF2-40B4-BE49-F238E27FC236}">
                <a16:creationId xmlns:a16="http://schemas.microsoft.com/office/drawing/2014/main" id="{7C7DB7A4-AD61-EFA5-FA6F-0AEC8BE133A1}"/>
              </a:ext>
            </a:extLst>
          </p:cNvPr>
          <p:cNvPicPr>
            <a:picLocks noChangeAspect="1"/>
          </p:cNvPicPr>
          <p:nvPr/>
        </p:nvPicPr>
        <p:blipFill>
          <a:blip r:embed="rId2"/>
          <a:stretch>
            <a:fillRect/>
          </a:stretch>
        </p:blipFill>
        <p:spPr>
          <a:xfrm>
            <a:off x="1827654" y="1614279"/>
            <a:ext cx="8452165" cy="3441986"/>
          </a:xfrm>
          <a:prstGeom prst="rect">
            <a:avLst/>
          </a:prstGeom>
        </p:spPr>
      </p:pic>
    </p:spTree>
    <p:extLst>
      <p:ext uri="{BB962C8B-B14F-4D97-AF65-F5344CB8AC3E}">
        <p14:creationId xmlns:p14="http://schemas.microsoft.com/office/powerpoint/2010/main" val="40334693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Pořízení záznamu o použití hnojiva:</a:t>
            </a:r>
          </a:p>
          <a:p>
            <a:pPr marL="819150" lvl="2" indent="-361950" algn="l">
              <a:buFont typeface="Arial" panose="020B0604020202020204" pitchFamily="34" charset="0"/>
              <a:buChar char="•"/>
            </a:pPr>
            <a:r>
              <a:rPr lang="cs-CZ" dirty="0">
                <a:solidFill>
                  <a:schemeClr val="tx2"/>
                </a:solidFill>
                <a:cs typeface="Arial" panose="020B0604020202020204" pitchFamily="34" charset="0"/>
              </a:rPr>
              <a:t>datum aplikace</a:t>
            </a:r>
          </a:p>
          <a:p>
            <a:pPr marL="819150" lvl="2" indent="-361950" algn="l">
              <a:buFont typeface="Arial" panose="020B0604020202020204" pitchFamily="34" charset="0"/>
              <a:buChar char="•"/>
            </a:pPr>
            <a:r>
              <a:rPr lang="cs-CZ" dirty="0">
                <a:solidFill>
                  <a:schemeClr val="tx2"/>
                </a:solidFill>
                <a:cs typeface="Arial" panose="020B0604020202020204" pitchFamily="34" charset="0"/>
              </a:rPr>
              <a:t>výměra aplikace</a:t>
            </a:r>
          </a:p>
          <a:p>
            <a:pPr marL="819150" lvl="2" indent="-361950" algn="l">
              <a:buFont typeface="Arial" panose="020B0604020202020204" pitchFamily="34" charset="0"/>
              <a:buChar char="•"/>
            </a:pPr>
            <a:r>
              <a:rPr lang="cs-CZ" dirty="0">
                <a:solidFill>
                  <a:schemeClr val="tx2"/>
                </a:solidFill>
                <a:cs typeface="Arial" panose="020B0604020202020204" pitchFamily="34" charset="0"/>
              </a:rPr>
              <a:t>druh hnojiva</a:t>
            </a:r>
          </a:p>
          <a:p>
            <a:pPr marL="819150" lvl="2" indent="-361950" algn="l">
              <a:buFont typeface="Arial" panose="020B0604020202020204" pitchFamily="34" charset="0"/>
              <a:buChar char="•"/>
            </a:pPr>
            <a:r>
              <a:rPr lang="cs-CZ" dirty="0">
                <a:solidFill>
                  <a:schemeClr val="tx2"/>
                </a:solidFill>
                <a:cs typeface="Arial" panose="020B0604020202020204" pitchFamily="34" charset="0"/>
              </a:rPr>
              <a:t>dávka nebo množství hnojiva</a:t>
            </a:r>
          </a:p>
          <a:p>
            <a:pPr marL="819150" lvl="2" indent="-361950" algn="l">
              <a:buFont typeface="Arial" panose="020B0604020202020204" pitchFamily="34" charset="0"/>
              <a:buChar char="•"/>
            </a:pPr>
            <a:r>
              <a:rPr lang="cs-CZ" dirty="0">
                <a:solidFill>
                  <a:schemeClr val="tx2"/>
                </a:solidFill>
                <a:cs typeface="Arial" panose="020B0604020202020204" pitchFamily="34" charset="0"/>
              </a:rPr>
              <a:t>obdobně POR (popř. TM)</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30</a:t>
            </a:fld>
            <a:endParaRPr lang="cs-CZ"/>
          </a:p>
        </p:txBody>
      </p:sp>
      <p:pic>
        <p:nvPicPr>
          <p:cNvPr id="6" name="Obrázek 5">
            <a:extLst>
              <a:ext uri="{FF2B5EF4-FFF2-40B4-BE49-F238E27FC236}">
                <a16:creationId xmlns:a16="http://schemas.microsoft.com/office/drawing/2014/main" id="{219DEA60-1430-07B5-B581-B7BCB13C897A}"/>
              </a:ext>
            </a:extLst>
          </p:cNvPr>
          <p:cNvPicPr>
            <a:picLocks noChangeAspect="1"/>
          </p:cNvPicPr>
          <p:nvPr/>
        </p:nvPicPr>
        <p:blipFill>
          <a:blip r:embed="rId2"/>
          <a:stretch>
            <a:fillRect/>
          </a:stretch>
        </p:blipFill>
        <p:spPr>
          <a:xfrm>
            <a:off x="1657350" y="3341264"/>
            <a:ext cx="8877300" cy="2992407"/>
          </a:xfrm>
          <a:prstGeom prst="rect">
            <a:avLst/>
          </a:prstGeom>
        </p:spPr>
      </p:pic>
    </p:spTree>
    <p:extLst>
      <p:ext uri="{BB962C8B-B14F-4D97-AF65-F5344CB8AC3E}">
        <p14:creationId xmlns:p14="http://schemas.microsoft.com/office/powerpoint/2010/main" val="23522869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Využití portálu farmáře</a:t>
            </a: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31</a:t>
            </a:fld>
            <a:endParaRPr lang="cs-CZ"/>
          </a:p>
        </p:txBody>
      </p:sp>
      <p:pic>
        <p:nvPicPr>
          <p:cNvPr id="7" name="Obrázek 6">
            <a:extLst>
              <a:ext uri="{FF2B5EF4-FFF2-40B4-BE49-F238E27FC236}">
                <a16:creationId xmlns:a16="http://schemas.microsoft.com/office/drawing/2014/main" id="{F9A5CBD5-E8B2-D5F4-D71D-1AB698B31C23}"/>
              </a:ext>
            </a:extLst>
          </p:cNvPr>
          <p:cNvPicPr>
            <a:picLocks noChangeAspect="1"/>
          </p:cNvPicPr>
          <p:nvPr/>
        </p:nvPicPr>
        <p:blipFill>
          <a:blip r:embed="rId2"/>
          <a:stretch>
            <a:fillRect/>
          </a:stretch>
        </p:blipFill>
        <p:spPr>
          <a:xfrm>
            <a:off x="4412202" y="1627608"/>
            <a:ext cx="6036816" cy="4728742"/>
          </a:xfrm>
          <a:prstGeom prst="rect">
            <a:avLst/>
          </a:prstGeom>
          <a:ln>
            <a:solidFill>
              <a:schemeClr val="tx1"/>
            </a:solidFill>
          </a:ln>
        </p:spPr>
      </p:pic>
    </p:spTree>
    <p:extLst>
      <p:ext uri="{BB962C8B-B14F-4D97-AF65-F5344CB8AC3E}">
        <p14:creationId xmlns:p14="http://schemas.microsoft.com/office/powerpoint/2010/main" val="1192386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Evidence záznamu o použití hnojiva u zemědělské parcely:</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32</a:t>
            </a:fld>
            <a:endParaRPr lang="cs-CZ"/>
          </a:p>
        </p:txBody>
      </p:sp>
      <p:pic>
        <p:nvPicPr>
          <p:cNvPr id="7" name="Obrázek 6">
            <a:extLst>
              <a:ext uri="{FF2B5EF4-FFF2-40B4-BE49-F238E27FC236}">
                <a16:creationId xmlns:a16="http://schemas.microsoft.com/office/drawing/2014/main" id="{3B45DE17-B7A1-7C26-55BB-F989C899F533}"/>
              </a:ext>
            </a:extLst>
          </p:cNvPr>
          <p:cNvPicPr>
            <a:picLocks noChangeAspect="1"/>
          </p:cNvPicPr>
          <p:nvPr/>
        </p:nvPicPr>
        <p:blipFill>
          <a:blip r:embed="rId2"/>
          <a:stretch>
            <a:fillRect/>
          </a:stretch>
        </p:blipFill>
        <p:spPr>
          <a:xfrm>
            <a:off x="1971367" y="1736743"/>
            <a:ext cx="8010705" cy="3797282"/>
          </a:xfrm>
          <a:prstGeom prst="rect">
            <a:avLst/>
          </a:prstGeom>
          <a:ln>
            <a:solidFill>
              <a:schemeClr val="tx2"/>
            </a:solidFill>
          </a:ln>
        </p:spPr>
      </p:pic>
      <p:sp>
        <p:nvSpPr>
          <p:cNvPr id="5" name="Ovál 4">
            <a:extLst>
              <a:ext uri="{FF2B5EF4-FFF2-40B4-BE49-F238E27FC236}">
                <a16:creationId xmlns:a16="http://schemas.microsoft.com/office/drawing/2014/main" id="{9FF19A4D-3BDF-0278-DD03-6E35B69B39CC}"/>
              </a:ext>
            </a:extLst>
          </p:cNvPr>
          <p:cNvSpPr/>
          <p:nvPr/>
        </p:nvSpPr>
        <p:spPr>
          <a:xfrm>
            <a:off x="4714875" y="2600325"/>
            <a:ext cx="1657350" cy="8286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vál 5">
            <a:extLst>
              <a:ext uri="{FF2B5EF4-FFF2-40B4-BE49-F238E27FC236}">
                <a16:creationId xmlns:a16="http://schemas.microsoft.com/office/drawing/2014/main" id="{6F731746-AA6D-E915-9A60-D231E85A8887}"/>
              </a:ext>
            </a:extLst>
          </p:cNvPr>
          <p:cNvSpPr/>
          <p:nvPr/>
        </p:nvSpPr>
        <p:spPr>
          <a:xfrm>
            <a:off x="6096000" y="2587625"/>
            <a:ext cx="1657350" cy="8286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vál 7">
            <a:extLst>
              <a:ext uri="{FF2B5EF4-FFF2-40B4-BE49-F238E27FC236}">
                <a16:creationId xmlns:a16="http://schemas.microsoft.com/office/drawing/2014/main" id="{625FAEAE-2E96-53FF-8D49-549FA5B796A9}"/>
              </a:ext>
            </a:extLst>
          </p:cNvPr>
          <p:cNvSpPr/>
          <p:nvPr/>
        </p:nvSpPr>
        <p:spPr>
          <a:xfrm>
            <a:off x="3971925" y="4149725"/>
            <a:ext cx="1657350" cy="828675"/>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4273116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Vyhledávání záznamů:</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33</a:t>
            </a:fld>
            <a:endParaRPr lang="cs-CZ"/>
          </a:p>
        </p:txBody>
      </p:sp>
      <p:pic>
        <p:nvPicPr>
          <p:cNvPr id="6" name="Obrázek 5">
            <a:extLst>
              <a:ext uri="{FF2B5EF4-FFF2-40B4-BE49-F238E27FC236}">
                <a16:creationId xmlns:a16="http://schemas.microsoft.com/office/drawing/2014/main" id="{C55AED84-C1C9-D197-D4C8-8F90EA1BF0FE}"/>
              </a:ext>
            </a:extLst>
          </p:cNvPr>
          <p:cNvPicPr>
            <a:picLocks noChangeAspect="1"/>
          </p:cNvPicPr>
          <p:nvPr/>
        </p:nvPicPr>
        <p:blipFill>
          <a:blip r:embed="rId2"/>
          <a:stretch>
            <a:fillRect/>
          </a:stretch>
        </p:blipFill>
        <p:spPr>
          <a:xfrm>
            <a:off x="1918772" y="1798664"/>
            <a:ext cx="7934554" cy="4351207"/>
          </a:xfrm>
          <a:prstGeom prst="rect">
            <a:avLst/>
          </a:prstGeom>
          <a:ln>
            <a:solidFill>
              <a:schemeClr val="tx2"/>
            </a:solidFill>
          </a:ln>
        </p:spPr>
      </p:pic>
      <p:pic>
        <p:nvPicPr>
          <p:cNvPr id="9" name="Obrázek 8">
            <a:extLst>
              <a:ext uri="{FF2B5EF4-FFF2-40B4-BE49-F238E27FC236}">
                <a16:creationId xmlns:a16="http://schemas.microsoft.com/office/drawing/2014/main" id="{F23C9453-5F1A-1E7B-97A7-80569C63B014}"/>
              </a:ext>
            </a:extLst>
          </p:cNvPr>
          <p:cNvPicPr>
            <a:picLocks noChangeAspect="1"/>
          </p:cNvPicPr>
          <p:nvPr/>
        </p:nvPicPr>
        <p:blipFill>
          <a:blip r:embed="rId3"/>
          <a:stretch>
            <a:fillRect/>
          </a:stretch>
        </p:blipFill>
        <p:spPr>
          <a:xfrm>
            <a:off x="5081459" y="1881141"/>
            <a:ext cx="1838582" cy="657317"/>
          </a:xfrm>
          <a:prstGeom prst="rect">
            <a:avLst/>
          </a:prstGeom>
          <a:ln>
            <a:solidFill>
              <a:schemeClr val="tx2"/>
            </a:solidFill>
          </a:ln>
        </p:spPr>
      </p:pic>
    </p:spTree>
    <p:extLst>
      <p:ext uri="{BB962C8B-B14F-4D97-AF65-F5344CB8AC3E}">
        <p14:creationId xmlns:p14="http://schemas.microsoft.com/office/powerpoint/2010/main" val="9145890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Vyhledávání záznamů:</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34</a:t>
            </a:fld>
            <a:endParaRPr lang="cs-CZ"/>
          </a:p>
        </p:txBody>
      </p:sp>
      <p:pic>
        <p:nvPicPr>
          <p:cNvPr id="7" name="Obrázek 6">
            <a:extLst>
              <a:ext uri="{FF2B5EF4-FFF2-40B4-BE49-F238E27FC236}">
                <a16:creationId xmlns:a16="http://schemas.microsoft.com/office/drawing/2014/main" id="{E44730EC-735A-6C49-7C4B-B772D2490496}"/>
              </a:ext>
            </a:extLst>
          </p:cNvPr>
          <p:cNvPicPr>
            <a:picLocks noChangeAspect="1"/>
          </p:cNvPicPr>
          <p:nvPr/>
        </p:nvPicPr>
        <p:blipFill>
          <a:blip r:embed="rId2"/>
          <a:stretch>
            <a:fillRect/>
          </a:stretch>
        </p:blipFill>
        <p:spPr>
          <a:xfrm>
            <a:off x="1989907" y="1714363"/>
            <a:ext cx="8582843" cy="1437452"/>
          </a:xfrm>
          <a:prstGeom prst="rect">
            <a:avLst/>
          </a:prstGeom>
          <a:ln>
            <a:solidFill>
              <a:schemeClr val="tx2"/>
            </a:solidFill>
          </a:ln>
        </p:spPr>
      </p:pic>
    </p:spTree>
    <p:extLst>
      <p:ext uri="{BB962C8B-B14F-4D97-AF65-F5344CB8AC3E}">
        <p14:creationId xmlns:p14="http://schemas.microsoft.com/office/powerpoint/2010/main" val="9506849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Pořízení záznamu o pastvě:</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ručně vložit údaje o počtu a kategorii zvířat:</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r>
              <a:rPr lang="cs-CZ" sz="2200" dirty="0" err="1">
                <a:solidFill>
                  <a:schemeClr val="tx2"/>
                </a:solidFill>
                <a:cs typeface="Arial" panose="020B0604020202020204" pitchFamily="34" charset="0"/>
              </a:rPr>
              <a:t>nápočtem</a:t>
            </a:r>
            <a:r>
              <a:rPr lang="cs-CZ" sz="2200" dirty="0">
                <a:solidFill>
                  <a:schemeClr val="tx2"/>
                </a:solidFill>
                <a:cs typeface="Arial" panose="020B0604020202020204" pitchFamily="34" charset="0"/>
              </a:rPr>
              <a:t> z registru zvířat:</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35</a:t>
            </a:fld>
            <a:endParaRPr lang="cs-CZ"/>
          </a:p>
        </p:txBody>
      </p:sp>
      <p:pic>
        <p:nvPicPr>
          <p:cNvPr id="6" name="Obrázek 5">
            <a:extLst>
              <a:ext uri="{FF2B5EF4-FFF2-40B4-BE49-F238E27FC236}">
                <a16:creationId xmlns:a16="http://schemas.microsoft.com/office/drawing/2014/main" id="{8817EB41-3CB8-03BB-645E-9983C0768202}"/>
              </a:ext>
            </a:extLst>
          </p:cNvPr>
          <p:cNvPicPr>
            <a:picLocks noChangeAspect="1"/>
          </p:cNvPicPr>
          <p:nvPr/>
        </p:nvPicPr>
        <p:blipFill>
          <a:blip r:embed="rId2"/>
          <a:stretch>
            <a:fillRect/>
          </a:stretch>
        </p:blipFill>
        <p:spPr>
          <a:xfrm>
            <a:off x="1666875" y="2110622"/>
            <a:ext cx="9001125" cy="1426291"/>
          </a:xfrm>
          <a:prstGeom prst="rect">
            <a:avLst/>
          </a:prstGeom>
        </p:spPr>
      </p:pic>
      <p:pic>
        <p:nvPicPr>
          <p:cNvPr id="9" name="Obrázek 8">
            <a:extLst>
              <a:ext uri="{FF2B5EF4-FFF2-40B4-BE49-F238E27FC236}">
                <a16:creationId xmlns:a16="http://schemas.microsoft.com/office/drawing/2014/main" id="{7D07AC97-A8E0-50ED-1B48-9E3389AF21BD}"/>
              </a:ext>
            </a:extLst>
          </p:cNvPr>
          <p:cNvPicPr>
            <a:picLocks noChangeAspect="1"/>
          </p:cNvPicPr>
          <p:nvPr/>
        </p:nvPicPr>
        <p:blipFill>
          <a:blip r:embed="rId3"/>
          <a:stretch>
            <a:fillRect/>
          </a:stretch>
        </p:blipFill>
        <p:spPr>
          <a:xfrm>
            <a:off x="5572125" y="3619958"/>
            <a:ext cx="4858167" cy="2436820"/>
          </a:xfrm>
          <a:prstGeom prst="rect">
            <a:avLst/>
          </a:prstGeom>
        </p:spPr>
      </p:pic>
    </p:spTree>
    <p:extLst>
      <p:ext uri="{BB962C8B-B14F-4D97-AF65-F5344CB8AC3E}">
        <p14:creationId xmlns:p14="http://schemas.microsoft.com/office/powerpoint/2010/main" val="5725494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Evidence záznamu o pastvě:</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36</a:t>
            </a:fld>
            <a:endParaRPr lang="cs-CZ"/>
          </a:p>
        </p:txBody>
      </p:sp>
      <p:pic>
        <p:nvPicPr>
          <p:cNvPr id="7" name="Obrázek 6">
            <a:extLst>
              <a:ext uri="{FF2B5EF4-FFF2-40B4-BE49-F238E27FC236}">
                <a16:creationId xmlns:a16="http://schemas.microsoft.com/office/drawing/2014/main" id="{4F303DAE-612C-D4DC-848C-C0810FFE64FE}"/>
              </a:ext>
            </a:extLst>
          </p:cNvPr>
          <p:cNvPicPr>
            <a:picLocks noChangeAspect="1"/>
          </p:cNvPicPr>
          <p:nvPr/>
        </p:nvPicPr>
        <p:blipFill>
          <a:blip r:embed="rId2"/>
          <a:stretch>
            <a:fillRect/>
          </a:stretch>
        </p:blipFill>
        <p:spPr>
          <a:xfrm>
            <a:off x="1995176" y="1761892"/>
            <a:ext cx="5986773" cy="4486874"/>
          </a:xfrm>
          <a:prstGeom prst="rect">
            <a:avLst/>
          </a:prstGeom>
          <a:ln>
            <a:solidFill>
              <a:schemeClr val="tx2"/>
            </a:solidFill>
          </a:ln>
        </p:spPr>
      </p:pic>
    </p:spTree>
    <p:extLst>
      <p:ext uri="{BB962C8B-B14F-4D97-AF65-F5344CB8AC3E}">
        <p14:creationId xmlns:p14="http://schemas.microsoft.com/office/powerpoint/2010/main" val="2785792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Změna záznamu o použití hnojiva, POR, popř. o pastvě:</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37</a:t>
            </a:fld>
            <a:endParaRPr lang="cs-CZ"/>
          </a:p>
        </p:txBody>
      </p:sp>
      <p:pic>
        <p:nvPicPr>
          <p:cNvPr id="9" name="Obrázek 8">
            <a:extLst>
              <a:ext uri="{FF2B5EF4-FFF2-40B4-BE49-F238E27FC236}">
                <a16:creationId xmlns:a16="http://schemas.microsoft.com/office/drawing/2014/main" id="{0ACA2498-3408-6FCD-EA60-24F7A00ADAEE}"/>
              </a:ext>
            </a:extLst>
          </p:cNvPr>
          <p:cNvPicPr>
            <a:picLocks noChangeAspect="1"/>
          </p:cNvPicPr>
          <p:nvPr/>
        </p:nvPicPr>
        <p:blipFill>
          <a:blip r:embed="rId2"/>
          <a:stretch>
            <a:fillRect/>
          </a:stretch>
        </p:blipFill>
        <p:spPr>
          <a:xfrm>
            <a:off x="2724150" y="1620257"/>
            <a:ext cx="6753225" cy="4637159"/>
          </a:xfrm>
          <a:prstGeom prst="rect">
            <a:avLst/>
          </a:prstGeom>
          <a:ln>
            <a:solidFill>
              <a:schemeClr val="tx2"/>
            </a:solidFill>
          </a:ln>
        </p:spPr>
      </p:pic>
      <p:sp>
        <p:nvSpPr>
          <p:cNvPr id="10" name="Ovál 9">
            <a:extLst>
              <a:ext uri="{FF2B5EF4-FFF2-40B4-BE49-F238E27FC236}">
                <a16:creationId xmlns:a16="http://schemas.microsoft.com/office/drawing/2014/main" id="{2A656E42-37E9-BCA5-3DCC-234E8547226C}"/>
              </a:ext>
            </a:extLst>
          </p:cNvPr>
          <p:cNvSpPr/>
          <p:nvPr/>
        </p:nvSpPr>
        <p:spPr>
          <a:xfrm>
            <a:off x="2592987" y="5809741"/>
            <a:ext cx="2560038" cy="4476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1059365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Tisky záznamů o aplikaci hnojiva, POR nebo pastvě:</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38</a:t>
            </a:fld>
            <a:endParaRPr lang="cs-CZ"/>
          </a:p>
        </p:txBody>
      </p:sp>
      <p:pic>
        <p:nvPicPr>
          <p:cNvPr id="7" name="Obrázek 6">
            <a:extLst>
              <a:ext uri="{FF2B5EF4-FFF2-40B4-BE49-F238E27FC236}">
                <a16:creationId xmlns:a16="http://schemas.microsoft.com/office/drawing/2014/main" id="{3C8C6CAB-D19D-2646-A7EA-36E79B1984B7}"/>
              </a:ext>
            </a:extLst>
          </p:cNvPr>
          <p:cNvPicPr>
            <a:picLocks noChangeAspect="1"/>
          </p:cNvPicPr>
          <p:nvPr/>
        </p:nvPicPr>
        <p:blipFill>
          <a:blip r:embed="rId2"/>
          <a:stretch>
            <a:fillRect/>
          </a:stretch>
        </p:blipFill>
        <p:spPr>
          <a:xfrm>
            <a:off x="2028693" y="1714477"/>
            <a:ext cx="2995468" cy="514373"/>
          </a:xfrm>
          <a:prstGeom prst="rect">
            <a:avLst/>
          </a:prstGeom>
          <a:ln>
            <a:solidFill>
              <a:schemeClr val="tx2"/>
            </a:solidFill>
          </a:ln>
        </p:spPr>
      </p:pic>
      <p:pic>
        <p:nvPicPr>
          <p:cNvPr id="9" name="Obrázek 8">
            <a:extLst>
              <a:ext uri="{FF2B5EF4-FFF2-40B4-BE49-F238E27FC236}">
                <a16:creationId xmlns:a16="http://schemas.microsoft.com/office/drawing/2014/main" id="{994E661B-068B-CA4F-280D-D1322781A46F}"/>
              </a:ext>
            </a:extLst>
          </p:cNvPr>
          <p:cNvPicPr>
            <a:picLocks noChangeAspect="1"/>
          </p:cNvPicPr>
          <p:nvPr/>
        </p:nvPicPr>
        <p:blipFill>
          <a:blip r:embed="rId3"/>
          <a:stretch>
            <a:fillRect/>
          </a:stretch>
        </p:blipFill>
        <p:spPr>
          <a:xfrm>
            <a:off x="5187933" y="1714477"/>
            <a:ext cx="5258472" cy="3919406"/>
          </a:xfrm>
          <a:prstGeom prst="rect">
            <a:avLst/>
          </a:prstGeom>
          <a:ln>
            <a:solidFill>
              <a:schemeClr val="tx2"/>
            </a:solidFill>
          </a:ln>
        </p:spPr>
      </p:pic>
    </p:spTree>
    <p:extLst>
      <p:ext uri="{BB962C8B-B14F-4D97-AF65-F5344CB8AC3E}">
        <p14:creationId xmlns:p14="http://schemas.microsoft.com/office/powerpoint/2010/main" val="42391169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Tisky záznamů o aplikaci hnojiva, POR nebo pastvě:</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39</a:t>
            </a:fld>
            <a:endParaRPr lang="cs-CZ"/>
          </a:p>
        </p:txBody>
      </p:sp>
      <p:pic>
        <p:nvPicPr>
          <p:cNvPr id="6" name="Obrázek 5">
            <a:extLst>
              <a:ext uri="{FF2B5EF4-FFF2-40B4-BE49-F238E27FC236}">
                <a16:creationId xmlns:a16="http://schemas.microsoft.com/office/drawing/2014/main" id="{DC6300D4-3DDC-DBEC-5ACA-171A6FAEC72C}"/>
              </a:ext>
            </a:extLst>
          </p:cNvPr>
          <p:cNvPicPr>
            <a:picLocks noChangeAspect="1"/>
          </p:cNvPicPr>
          <p:nvPr/>
        </p:nvPicPr>
        <p:blipFill>
          <a:blip r:embed="rId2"/>
          <a:stretch>
            <a:fillRect/>
          </a:stretch>
        </p:blipFill>
        <p:spPr>
          <a:xfrm>
            <a:off x="1762125" y="1669744"/>
            <a:ext cx="8794002" cy="4111931"/>
          </a:xfrm>
          <a:prstGeom prst="rect">
            <a:avLst/>
          </a:prstGeom>
          <a:ln>
            <a:solidFill>
              <a:schemeClr val="tx2"/>
            </a:solidFill>
          </a:ln>
        </p:spPr>
      </p:pic>
      <p:sp>
        <p:nvSpPr>
          <p:cNvPr id="5" name="Obdélník 4">
            <a:extLst>
              <a:ext uri="{FF2B5EF4-FFF2-40B4-BE49-F238E27FC236}">
                <a16:creationId xmlns:a16="http://schemas.microsoft.com/office/drawing/2014/main" id="{B391A615-BA6F-F232-A625-E188CF34BB51}"/>
              </a:ext>
            </a:extLst>
          </p:cNvPr>
          <p:cNvSpPr/>
          <p:nvPr/>
        </p:nvSpPr>
        <p:spPr>
          <a:xfrm>
            <a:off x="3396343" y="2377440"/>
            <a:ext cx="792480" cy="2002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Obdélník 6">
            <a:extLst>
              <a:ext uri="{FF2B5EF4-FFF2-40B4-BE49-F238E27FC236}">
                <a16:creationId xmlns:a16="http://schemas.microsoft.com/office/drawing/2014/main" id="{BA39DFE9-282F-9A10-1255-5BC824CA1D5D}"/>
              </a:ext>
            </a:extLst>
          </p:cNvPr>
          <p:cNvSpPr/>
          <p:nvPr/>
        </p:nvSpPr>
        <p:spPr>
          <a:xfrm>
            <a:off x="7929154" y="2364377"/>
            <a:ext cx="792480" cy="2002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bdélník 7">
            <a:extLst>
              <a:ext uri="{FF2B5EF4-FFF2-40B4-BE49-F238E27FC236}">
                <a16:creationId xmlns:a16="http://schemas.microsoft.com/office/drawing/2014/main" id="{8101E835-AB74-01DE-4608-8154AEEBA98B}"/>
              </a:ext>
            </a:extLst>
          </p:cNvPr>
          <p:cNvSpPr/>
          <p:nvPr/>
        </p:nvSpPr>
        <p:spPr>
          <a:xfrm>
            <a:off x="6976235" y="2564674"/>
            <a:ext cx="1296908" cy="2002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1824137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Obrázek 11">
            <a:extLst>
              <a:ext uri="{FF2B5EF4-FFF2-40B4-BE49-F238E27FC236}">
                <a16:creationId xmlns:a16="http://schemas.microsoft.com/office/drawing/2014/main" id="{4C493B69-3AE8-6D6B-2118-51EFF5299D0C}"/>
              </a:ext>
            </a:extLst>
          </p:cNvPr>
          <p:cNvPicPr>
            <a:picLocks noChangeAspect="1"/>
          </p:cNvPicPr>
          <p:nvPr/>
        </p:nvPicPr>
        <p:blipFill>
          <a:blip r:embed="rId2"/>
          <a:stretch>
            <a:fillRect/>
          </a:stretch>
        </p:blipFill>
        <p:spPr>
          <a:xfrm>
            <a:off x="1809750" y="1680640"/>
            <a:ext cx="8572500" cy="3737963"/>
          </a:xfrm>
          <a:prstGeom prst="rect">
            <a:avLst/>
          </a:prstGeom>
        </p:spPr>
      </p:pic>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Skladové karty (správa karet hnojiv):</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40</a:t>
            </a:fld>
            <a:endParaRPr lang="cs-CZ"/>
          </a:p>
        </p:txBody>
      </p:sp>
      <p:pic>
        <p:nvPicPr>
          <p:cNvPr id="7" name="Obrázek 6">
            <a:extLst>
              <a:ext uri="{FF2B5EF4-FFF2-40B4-BE49-F238E27FC236}">
                <a16:creationId xmlns:a16="http://schemas.microsoft.com/office/drawing/2014/main" id="{80DA6DD2-4193-9177-3FCD-98969E3F08EA}"/>
              </a:ext>
            </a:extLst>
          </p:cNvPr>
          <p:cNvPicPr>
            <a:picLocks noChangeAspect="1"/>
          </p:cNvPicPr>
          <p:nvPr/>
        </p:nvPicPr>
        <p:blipFill>
          <a:blip r:embed="rId3"/>
          <a:stretch>
            <a:fillRect/>
          </a:stretch>
        </p:blipFill>
        <p:spPr>
          <a:xfrm>
            <a:off x="8879897" y="4581347"/>
            <a:ext cx="1645228" cy="1671764"/>
          </a:xfrm>
          <a:prstGeom prst="rect">
            <a:avLst/>
          </a:prstGeom>
          <a:ln>
            <a:solidFill>
              <a:schemeClr val="tx2"/>
            </a:solidFill>
          </a:ln>
        </p:spPr>
      </p:pic>
      <p:sp>
        <p:nvSpPr>
          <p:cNvPr id="10" name="Ovál 9">
            <a:extLst>
              <a:ext uri="{FF2B5EF4-FFF2-40B4-BE49-F238E27FC236}">
                <a16:creationId xmlns:a16="http://schemas.microsoft.com/office/drawing/2014/main" id="{F2C3229A-3B8B-11AD-959B-990A0AF89CD5}"/>
              </a:ext>
            </a:extLst>
          </p:cNvPr>
          <p:cNvSpPr/>
          <p:nvPr/>
        </p:nvSpPr>
        <p:spPr>
          <a:xfrm>
            <a:off x="1743075" y="3689660"/>
            <a:ext cx="997938" cy="2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35103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Aplikace EPH</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Skladové karty:</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nákup/spotřeba/stav</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možnost vstoupit do záznamu o aplikaci </a:t>
            </a:r>
            <a:r>
              <a:rPr lang="cs-CZ" sz="2200">
                <a:solidFill>
                  <a:schemeClr val="tx2"/>
                </a:solidFill>
                <a:cs typeface="Arial" panose="020B0604020202020204" pitchFamily="34" charset="0"/>
              </a:rPr>
              <a:t>nebo nákupu</a:t>
            </a: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41</a:t>
            </a:fld>
            <a:endParaRPr lang="cs-CZ"/>
          </a:p>
        </p:txBody>
      </p:sp>
      <p:pic>
        <p:nvPicPr>
          <p:cNvPr id="6" name="Obrázek 5">
            <a:extLst>
              <a:ext uri="{FF2B5EF4-FFF2-40B4-BE49-F238E27FC236}">
                <a16:creationId xmlns:a16="http://schemas.microsoft.com/office/drawing/2014/main" id="{9B7898C5-7C69-3906-0C89-B9113D1CA292}"/>
              </a:ext>
            </a:extLst>
          </p:cNvPr>
          <p:cNvPicPr>
            <a:picLocks noChangeAspect="1"/>
          </p:cNvPicPr>
          <p:nvPr/>
        </p:nvPicPr>
        <p:blipFill>
          <a:blip r:embed="rId2"/>
          <a:stretch>
            <a:fillRect/>
          </a:stretch>
        </p:blipFill>
        <p:spPr>
          <a:xfrm>
            <a:off x="1594809" y="2585458"/>
            <a:ext cx="9002381" cy="3048425"/>
          </a:xfrm>
          <a:prstGeom prst="rect">
            <a:avLst/>
          </a:prstGeom>
          <a:ln>
            <a:solidFill>
              <a:schemeClr val="tx2"/>
            </a:solidFill>
          </a:ln>
        </p:spPr>
      </p:pic>
      <p:sp>
        <p:nvSpPr>
          <p:cNvPr id="8" name="Ovál 7">
            <a:extLst>
              <a:ext uri="{FF2B5EF4-FFF2-40B4-BE49-F238E27FC236}">
                <a16:creationId xmlns:a16="http://schemas.microsoft.com/office/drawing/2014/main" id="{DF016FC7-D816-7802-B621-BCCD92CF3544}"/>
              </a:ext>
            </a:extLst>
          </p:cNvPr>
          <p:cNvSpPr/>
          <p:nvPr/>
        </p:nvSpPr>
        <p:spPr>
          <a:xfrm>
            <a:off x="2181225" y="3162300"/>
            <a:ext cx="997938" cy="2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vál 10">
            <a:extLst>
              <a:ext uri="{FF2B5EF4-FFF2-40B4-BE49-F238E27FC236}">
                <a16:creationId xmlns:a16="http://schemas.microsoft.com/office/drawing/2014/main" id="{3A8AD429-2158-EC72-9173-FF02D97BC090}"/>
              </a:ext>
            </a:extLst>
          </p:cNvPr>
          <p:cNvSpPr/>
          <p:nvPr/>
        </p:nvSpPr>
        <p:spPr>
          <a:xfrm>
            <a:off x="7229475" y="3162300"/>
            <a:ext cx="997938" cy="2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vál 11">
            <a:extLst>
              <a:ext uri="{FF2B5EF4-FFF2-40B4-BE49-F238E27FC236}">
                <a16:creationId xmlns:a16="http://schemas.microsoft.com/office/drawing/2014/main" id="{71A23A98-DCEE-4CF7-345C-BA6B0BB536C7}"/>
              </a:ext>
            </a:extLst>
          </p:cNvPr>
          <p:cNvSpPr/>
          <p:nvPr/>
        </p:nvSpPr>
        <p:spPr>
          <a:xfrm>
            <a:off x="3286125" y="4743450"/>
            <a:ext cx="997938" cy="5143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Ovál 12">
            <a:extLst>
              <a:ext uri="{FF2B5EF4-FFF2-40B4-BE49-F238E27FC236}">
                <a16:creationId xmlns:a16="http://schemas.microsoft.com/office/drawing/2014/main" id="{085BE5FB-D054-4C84-F2ED-E0BC949DE875}"/>
              </a:ext>
            </a:extLst>
          </p:cNvPr>
          <p:cNvSpPr/>
          <p:nvPr/>
        </p:nvSpPr>
        <p:spPr>
          <a:xfrm>
            <a:off x="9104926" y="4953000"/>
            <a:ext cx="997938" cy="2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4699660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Evidence výnosů</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Jednotné úložiště dat evidence hnojiv a výnosů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Přehled sklizní v záložce Zemědělské parcely, popř. u konkrétní ZP</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 aplikace EPH – Přehled sklizní</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42</a:t>
            </a:fld>
            <a:endParaRPr lang="cs-CZ"/>
          </a:p>
        </p:txBody>
      </p:sp>
      <p:pic>
        <p:nvPicPr>
          <p:cNvPr id="6" name="Obrázek 5">
            <a:extLst>
              <a:ext uri="{FF2B5EF4-FFF2-40B4-BE49-F238E27FC236}">
                <a16:creationId xmlns:a16="http://schemas.microsoft.com/office/drawing/2014/main" id="{EAFED3D2-3833-B2F7-B9C4-75A1D963BCC1}"/>
              </a:ext>
            </a:extLst>
          </p:cNvPr>
          <p:cNvPicPr>
            <a:picLocks noChangeAspect="1"/>
          </p:cNvPicPr>
          <p:nvPr/>
        </p:nvPicPr>
        <p:blipFill>
          <a:blip r:embed="rId2"/>
          <a:stretch>
            <a:fillRect/>
          </a:stretch>
        </p:blipFill>
        <p:spPr>
          <a:xfrm>
            <a:off x="2447620" y="2038207"/>
            <a:ext cx="4363059" cy="2038635"/>
          </a:xfrm>
          <a:prstGeom prst="rect">
            <a:avLst/>
          </a:prstGeom>
          <a:ln>
            <a:solidFill>
              <a:schemeClr val="tx2"/>
            </a:solidFill>
          </a:ln>
        </p:spPr>
      </p:pic>
      <p:sp>
        <p:nvSpPr>
          <p:cNvPr id="8" name="Ovál 7">
            <a:extLst>
              <a:ext uri="{FF2B5EF4-FFF2-40B4-BE49-F238E27FC236}">
                <a16:creationId xmlns:a16="http://schemas.microsoft.com/office/drawing/2014/main" id="{FD37B9D5-400F-2F66-1E27-F73609800B1F}"/>
              </a:ext>
            </a:extLst>
          </p:cNvPr>
          <p:cNvSpPr/>
          <p:nvPr/>
        </p:nvSpPr>
        <p:spPr>
          <a:xfrm>
            <a:off x="3524250" y="2286000"/>
            <a:ext cx="997938" cy="266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0" name="Obrázek 9">
            <a:extLst>
              <a:ext uri="{FF2B5EF4-FFF2-40B4-BE49-F238E27FC236}">
                <a16:creationId xmlns:a16="http://schemas.microsoft.com/office/drawing/2014/main" id="{8BF62FC3-7A9A-4D46-8D74-B9B7FB5DBD50}"/>
              </a:ext>
            </a:extLst>
          </p:cNvPr>
          <p:cNvPicPr>
            <a:picLocks noChangeAspect="1"/>
          </p:cNvPicPr>
          <p:nvPr/>
        </p:nvPicPr>
        <p:blipFill>
          <a:blip r:embed="rId3"/>
          <a:stretch>
            <a:fillRect/>
          </a:stretch>
        </p:blipFill>
        <p:spPr>
          <a:xfrm>
            <a:off x="7833675" y="2612829"/>
            <a:ext cx="2467704" cy="3537043"/>
          </a:xfrm>
          <a:prstGeom prst="rect">
            <a:avLst/>
          </a:prstGeom>
          <a:ln>
            <a:solidFill>
              <a:schemeClr val="tx2"/>
            </a:solidFill>
          </a:ln>
        </p:spPr>
      </p:pic>
      <p:sp>
        <p:nvSpPr>
          <p:cNvPr id="11" name="Ovál 10">
            <a:extLst>
              <a:ext uri="{FF2B5EF4-FFF2-40B4-BE49-F238E27FC236}">
                <a16:creationId xmlns:a16="http://schemas.microsoft.com/office/drawing/2014/main" id="{D85AD70C-129B-39DD-C03B-2E49D88A2114}"/>
              </a:ext>
            </a:extLst>
          </p:cNvPr>
          <p:cNvSpPr/>
          <p:nvPr/>
        </p:nvSpPr>
        <p:spPr>
          <a:xfrm>
            <a:off x="7833675" y="5606124"/>
            <a:ext cx="1379994" cy="4506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2934066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Obrázek 11">
            <a:extLst>
              <a:ext uri="{FF2B5EF4-FFF2-40B4-BE49-F238E27FC236}">
                <a16:creationId xmlns:a16="http://schemas.microsoft.com/office/drawing/2014/main" id="{20053D73-80CB-EE36-4B0E-0D65112EF9C8}"/>
              </a:ext>
            </a:extLst>
          </p:cNvPr>
          <p:cNvPicPr>
            <a:picLocks noChangeAspect="1"/>
          </p:cNvPicPr>
          <p:nvPr/>
        </p:nvPicPr>
        <p:blipFill>
          <a:blip r:embed="rId2"/>
          <a:stretch>
            <a:fillRect/>
          </a:stretch>
        </p:blipFill>
        <p:spPr>
          <a:xfrm>
            <a:off x="1732303" y="2448197"/>
            <a:ext cx="8935697" cy="3086531"/>
          </a:xfrm>
          <a:prstGeom prst="rect">
            <a:avLst/>
          </a:prstGeom>
        </p:spPr>
      </p:pic>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Evidence výnosů</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Jednotné úložiště dat evidence hnojiv a výnosů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Volba data/období:</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Načíst data (potvrzení volby):</a:t>
            </a: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43</a:t>
            </a:fld>
            <a:endParaRPr lang="cs-CZ"/>
          </a:p>
        </p:txBody>
      </p:sp>
      <p:sp>
        <p:nvSpPr>
          <p:cNvPr id="8" name="Ovál 7">
            <a:extLst>
              <a:ext uri="{FF2B5EF4-FFF2-40B4-BE49-F238E27FC236}">
                <a16:creationId xmlns:a16="http://schemas.microsoft.com/office/drawing/2014/main" id="{FD37B9D5-400F-2F66-1E27-F73609800B1F}"/>
              </a:ext>
            </a:extLst>
          </p:cNvPr>
          <p:cNvSpPr/>
          <p:nvPr/>
        </p:nvSpPr>
        <p:spPr>
          <a:xfrm>
            <a:off x="2360023" y="2448197"/>
            <a:ext cx="997938" cy="52142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4" name="Obrázek 13">
            <a:extLst>
              <a:ext uri="{FF2B5EF4-FFF2-40B4-BE49-F238E27FC236}">
                <a16:creationId xmlns:a16="http://schemas.microsoft.com/office/drawing/2014/main" id="{18DF5752-C173-C02B-6633-CCBA3276D045}"/>
              </a:ext>
            </a:extLst>
          </p:cNvPr>
          <p:cNvPicPr>
            <a:picLocks noChangeAspect="1"/>
          </p:cNvPicPr>
          <p:nvPr/>
        </p:nvPicPr>
        <p:blipFill>
          <a:blip r:embed="rId3"/>
          <a:stretch>
            <a:fillRect/>
          </a:stretch>
        </p:blipFill>
        <p:spPr>
          <a:xfrm>
            <a:off x="6096000" y="1896177"/>
            <a:ext cx="4172532" cy="504895"/>
          </a:xfrm>
          <a:prstGeom prst="rect">
            <a:avLst/>
          </a:prstGeom>
        </p:spPr>
      </p:pic>
    </p:spTree>
    <p:extLst>
      <p:ext uri="{BB962C8B-B14F-4D97-AF65-F5344CB8AC3E}">
        <p14:creationId xmlns:p14="http://schemas.microsoft.com/office/powerpoint/2010/main" val="165749405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Jednotné úložiště dat evidence hnojiv a výnosů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Zadávání výnosů jednotlivě (tlačítko plus u zemědělské parcely)</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Vyplnit údaje a Uložit změny, popř. vymazat záznam</a:t>
            </a: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pic>
        <p:nvPicPr>
          <p:cNvPr id="6" name="Obrázek 5">
            <a:extLst>
              <a:ext uri="{FF2B5EF4-FFF2-40B4-BE49-F238E27FC236}">
                <a16:creationId xmlns:a16="http://schemas.microsoft.com/office/drawing/2014/main" id="{1BC03626-5079-9D59-EA11-9166339FB0A1}"/>
              </a:ext>
            </a:extLst>
          </p:cNvPr>
          <p:cNvPicPr>
            <a:picLocks noChangeAspect="1"/>
          </p:cNvPicPr>
          <p:nvPr/>
        </p:nvPicPr>
        <p:blipFill>
          <a:blip r:embed="rId2"/>
          <a:stretch>
            <a:fillRect/>
          </a:stretch>
        </p:blipFill>
        <p:spPr>
          <a:xfrm>
            <a:off x="1566877" y="2137407"/>
            <a:ext cx="9058242" cy="1168037"/>
          </a:xfrm>
          <a:prstGeom prst="rect">
            <a:avLst/>
          </a:prstGeom>
          <a:ln>
            <a:solidFill>
              <a:schemeClr val="tx2"/>
            </a:solidFill>
          </a:ln>
        </p:spPr>
      </p:pic>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Evidence výnosů</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44</a:t>
            </a:fld>
            <a:endParaRPr lang="cs-CZ"/>
          </a:p>
        </p:txBody>
      </p:sp>
      <p:sp>
        <p:nvSpPr>
          <p:cNvPr id="8" name="Ovál 7">
            <a:extLst>
              <a:ext uri="{FF2B5EF4-FFF2-40B4-BE49-F238E27FC236}">
                <a16:creationId xmlns:a16="http://schemas.microsoft.com/office/drawing/2014/main" id="{FD37B9D5-400F-2F66-1E27-F73609800B1F}"/>
              </a:ext>
            </a:extLst>
          </p:cNvPr>
          <p:cNvSpPr/>
          <p:nvPr/>
        </p:nvSpPr>
        <p:spPr>
          <a:xfrm>
            <a:off x="6052455" y="2638700"/>
            <a:ext cx="174171" cy="1567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1" name="Obrázek 10">
            <a:extLst>
              <a:ext uri="{FF2B5EF4-FFF2-40B4-BE49-F238E27FC236}">
                <a16:creationId xmlns:a16="http://schemas.microsoft.com/office/drawing/2014/main" id="{323A6893-6FC8-BA45-3447-837E6C67BE84}"/>
              </a:ext>
            </a:extLst>
          </p:cNvPr>
          <p:cNvPicPr>
            <a:picLocks noChangeAspect="1"/>
          </p:cNvPicPr>
          <p:nvPr/>
        </p:nvPicPr>
        <p:blipFill>
          <a:blip r:embed="rId3"/>
          <a:stretch>
            <a:fillRect/>
          </a:stretch>
        </p:blipFill>
        <p:spPr>
          <a:xfrm>
            <a:off x="1936282" y="4039199"/>
            <a:ext cx="8319432" cy="2290858"/>
          </a:xfrm>
          <a:prstGeom prst="rect">
            <a:avLst/>
          </a:prstGeom>
          <a:ln>
            <a:solidFill>
              <a:schemeClr val="tx2"/>
            </a:solidFill>
          </a:ln>
        </p:spPr>
      </p:pic>
    </p:spTree>
    <p:extLst>
      <p:ext uri="{BB962C8B-B14F-4D97-AF65-F5344CB8AC3E}">
        <p14:creationId xmlns:p14="http://schemas.microsoft.com/office/powerpoint/2010/main" val="15834949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Jednotné úložiště dat evidence hnojiv a výnosů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Zadávání výnosů hromadně(tlačítko Zadat sklizně hromadně</a:t>
            </a:r>
            <a:r>
              <a:rPr lang="cs-CZ" sz="2000" dirty="0">
                <a:solidFill>
                  <a:schemeClr val="tx2"/>
                </a:solidFill>
                <a:cs typeface="Arial" panose="020B0604020202020204" pitchFamily="34" charset="0"/>
              </a:rPr>
              <a:t>)</a:t>
            </a:r>
          </a:p>
          <a:p>
            <a:pPr marL="1276350" lvl="3" indent="-361950" algn="l">
              <a:buFont typeface="Arial" panose="020B0604020202020204" pitchFamily="34" charset="0"/>
              <a:buChar char="•"/>
            </a:pPr>
            <a:r>
              <a:rPr lang="cs-CZ" sz="1800" dirty="0">
                <a:solidFill>
                  <a:schemeClr val="tx2"/>
                </a:solidFill>
                <a:cs typeface="Arial" panose="020B0604020202020204" pitchFamily="34" charset="0"/>
              </a:rPr>
              <a:t>Vybrat plodinu (načtou se všechny ZP s vybranou plodinou, lze některou odstranit)</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Evidence výnosů</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45</a:t>
            </a:fld>
            <a:endParaRPr lang="cs-CZ"/>
          </a:p>
        </p:txBody>
      </p:sp>
      <p:pic>
        <p:nvPicPr>
          <p:cNvPr id="10" name="Obrázek 9">
            <a:extLst>
              <a:ext uri="{FF2B5EF4-FFF2-40B4-BE49-F238E27FC236}">
                <a16:creationId xmlns:a16="http://schemas.microsoft.com/office/drawing/2014/main" id="{EE511952-A9FE-B37D-B2A9-2370D84C3632}"/>
              </a:ext>
            </a:extLst>
          </p:cNvPr>
          <p:cNvPicPr>
            <a:picLocks noChangeAspect="1"/>
          </p:cNvPicPr>
          <p:nvPr/>
        </p:nvPicPr>
        <p:blipFill>
          <a:blip r:embed="rId2"/>
          <a:stretch>
            <a:fillRect/>
          </a:stretch>
        </p:blipFill>
        <p:spPr>
          <a:xfrm>
            <a:off x="1613862" y="2379771"/>
            <a:ext cx="8964276" cy="2886478"/>
          </a:xfrm>
          <a:prstGeom prst="rect">
            <a:avLst/>
          </a:prstGeom>
          <a:ln>
            <a:solidFill>
              <a:schemeClr val="tx2"/>
            </a:solidFill>
          </a:ln>
        </p:spPr>
      </p:pic>
    </p:spTree>
    <p:extLst>
      <p:ext uri="{BB962C8B-B14F-4D97-AF65-F5344CB8AC3E}">
        <p14:creationId xmlns:p14="http://schemas.microsoft.com/office/powerpoint/2010/main" val="34307198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Jednotné úložiště dat evidence hnojiv a výnosů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Zadávání výnosů hromadně(tlačítko Zadat sklizně hromadně</a:t>
            </a:r>
            <a:r>
              <a:rPr lang="cs-CZ" sz="2000" dirty="0">
                <a:solidFill>
                  <a:schemeClr val="tx2"/>
                </a:solidFill>
                <a:cs typeface="Arial" panose="020B0604020202020204" pitchFamily="34" charset="0"/>
              </a:rPr>
              <a:t>)</a:t>
            </a:r>
          </a:p>
          <a:p>
            <a:pPr marL="1276350" lvl="3" indent="-361950" algn="l">
              <a:buFont typeface="Arial" panose="020B0604020202020204" pitchFamily="34" charset="0"/>
              <a:buChar char="•"/>
            </a:pPr>
            <a:r>
              <a:rPr lang="cs-CZ" sz="1800" dirty="0">
                <a:solidFill>
                  <a:schemeClr val="tx2"/>
                </a:solidFill>
                <a:cs typeface="Arial" panose="020B0604020202020204" pitchFamily="34" charset="0"/>
              </a:rPr>
              <a:t>Zadat výnos nebo sklizeň a uložit změny</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Evidence výnosů</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46</a:t>
            </a:fld>
            <a:endParaRPr lang="cs-CZ"/>
          </a:p>
        </p:txBody>
      </p:sp>
      <p:pic>
        <p:nvPicPr>
          <p:cNvPr id="8" name="Obrázek 7">
            <a:extLst>
              <a:ext uri="{FF2B5EF4-FFF2-40B4-BE49-F238E27FC236}">
                <a16:creationId xmlns:a16="http://schemas.microsoft.com/office/drawing/2014/main" id="{44D7049B-216B-7355-5055-488BD49B4308}"/>
              </a:ext>
            </a:extLst>
          </p:cNvPr>
          <p:cNvPicPr>
            <a:picLocks noChangeAspect="1"/>
          </p:cNvPicPr>
          <p:nvPr/>
        </p:nvPicPr>
        <p:blipFill>
          <a:blip r:embed="rId2"/>
          <a:stretch>
            <a:fillRect/>
          </a:stretch>
        </p:blipFill>
        <p:spPr>
          <a:xfrm>
            <a:off x="2094875" y="2237007"/>
            <a:ext cx="8392150" cy="2035543"/>
          </a:xfrm>
          <a:prstGeom prst="rect">
            <a:avLst/>
          </a:prstGeom>
          <a:ln>
            <a:solidFill>
              <a:schemeClr val="tx2"/>
            </a:solidFill>
          </a:ln>
        </p:spPr>
      </p:pic>
      <p:pic>
        <p:nvPicPr>
          <p:cNvPr id="11" name="Obrázek 10">
            <a:extLst>
              <a:ext uri="{FF2B5EF4-FFF2-40B4-BE49-F238E27FC236}">
                <a16:creationId xmlns:a16="http://schemas.microsoft.com/office/drawing/2014/main" id="{E70693AE-F0DB-7EF7-C4C9-81DD3CF62397}"/>
              </a:ext>
            </a:extLst>
          </p:cNvPr>
          <p:cNvPicPr>
            <a:picLocks noChangeAspect="1"/>
          </p:cNvPicPr>
          <p:nvPr/>
        </p:nvPicPr>
        <p:blipFill>
          <a:blip r:embed="rId3"/>
          <a:stretch>
            <a:fillRect/>
          </a:stretch>
        </p:blipFill>
        <p:spPr>
          <a:xfrm>
            <a:off x="2094876" y="4334681"/>
            <a:ext cx="8392150" cy="2072242"/>
          </a:xfrm>
          <a:prstGeom prst="rect">
            <a:avLst/>
          </a:prstGeom>
          <a:ln>
            <a:solidFill>
              <a:schemeClr val="tx2"/>
            </a:solidFill>
          </a:ln>
        </p:spPr>
      </p:pic>
    </p:spTree>
    <p:extLst>
      <p:ext uri="{BB962C8B-B14F-4D97-AF65-F5344CB8AC3E}">
        <p14:creationId xmlns:p14="http://schemas.microsoft.com/office/powerpoint/2010/main" val="13526122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Jednotné úložiště dat evidence hnojiv a výnosů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Předání dat</a:t>
            </a:r>
            <a:endParaRPr lang="cs-CZ" sz="18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Načíst data</a:t>
            </a:r>
          </a:p>
          <a:p>
            <a:pPr marL="1276350" lvl="3"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Předání dat</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47</a:t>
            </a:fld>
            <a:endParaRPr lang="cs-CZ"/>
          </a:p>
        </p:txBody>
      </p:sp>
      <p:pic>
        <p:nvPicPr>
          <p:cNvPr id="6" name="Obrázek 5">
            <a:extLst>
              <a:ext uri="{FF2B5EF4-FFF2-40B4-BE49-F238E27FC236}">
                <a16:creationId xmlns:a16="http://schemas.microsoft.com/office/drawing/2014/main" id="{BB9C3F52-7408-8C1B-4850-2784956A54F7}"/>
              </a:ext>
            </a:extLst>
          </p:cNvPr>
          <p:cNvPicPr>
            <a:picLocks noChangeAspect="1"/>
          </p:cNvPicPr>
          <p:nvPr/>
        </p:nvPicPr>
        <p:blipFill>
          <a:blip r:embed="rId2"/>
          <a:stretch>
            <a:fillRect/>
          </a:stretch>
        </p:blipFill>
        <p:spPr>
          <a:xfrm>
            <a:off x="3933697" y="1657103"/>
            <a:ext cx="1829055" cy="1771897"/>
          </a:xfrm>
          <a:prstGeom prst="rect">
            <a:avLst/>
          </a:prstGeom>
          <a:ln>
            <a:solidFill>
              <a:schemeClr val="tx2"/>
            </a:solidFill>
          </a:ln>
        </p:spPr>
      </p:pic>
      <p:sp>
        <p:nvSpPr>
          <p:cNvPr id="7" name="Ovál 6">
            <a:extLst>
              <a:ext uri="{FF2B5EF4-FFF2-40B4-BE49-F238E27FC236}">
                <a16:creationId xmlns:a16="http://schemas.microsoft.com/office/drawing/2014/main" id="{CAC71EB3-8832-079D-FCDB-06F20BE80740}"/>
              </a:ext>
            </a:extLst>
          </p:cNvPr>
          <p:cNvSpPr/>
          <p:nvPr/>
        </p:nvSpPr>
        <p:spPr>
          <a:xfrm>
            <a:off x="3838576" y="1904999"/>
            <a:ext cx="2009774" cy="33337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0" name="Obrázek 9">
            <a:extLst>
              <a:ext uri="{FF2B5EF4-FFF2-40B4-BE49-F238E27FC236}">
                <a16:creationId xmlns:a16="http://schemas.microsoft.com/office/drawing/2014/main" id="{E9F674B8-2C1B-B175-A866-749EC50088D4}"/>
              </a:ext>
            </a:extLst>
          </p:cNvPr>
          <p:cNvPicPr>
            <a:picLocks noChangeAspect="1"/>
          </p:cNvPicPr>
          <p:nvPr/>
        </p:nvPicPr>
        <p:blipFill>
          <a:blip r:embed="rId3"/>
          <a:stretch>
            <a:fillRect/>
          </a:stretch>
        </p:blipFill>
        <p:spPr>
          <a:xfrm>
            <a:off x="4085258" y="3812820"/>
            <a:ext cx="6363434" cy="2337052"/>
          </a:xfrm>
          <a:prstGeom prst="rect">
            <a:avLst/>
          </a:prstGeom>
          <a:ln>
            <a:solidFill>
              <a:schemeClr val="tx2"/>
            </a:solidFill>
          </a:ln>
        </p:spPr>
      </p:pic>
    </p:spTree>
    <p:extLst>
      <p:ext uri="{BB962C8B-B14F-4D97-AF65-F5344CB8AC3E}">
        <p14:creationId xmlns:p14="http://schemas.microsoft.com/office/powerpoint/2010/main" val="23927488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Jednotné úložiště dat evidence hnojiv a výnosů</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Načíst data (rok, kontrola/statistika)</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Odeslat do jednotného úložiště:</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r>
              <a:rPr lang="cs-CZ" sz="2200" dirty="0" err="1">
                <a:solidFill>
                  <a:schemeClr val="tx2"/>
                </a:solidFill>
                <a:cs typeface="Arial" panose="020B0604020202020204" pitchFamily="34" charset="0"/>
              </a:rPr>
              <a:t>Chybník</a:t>
            </a:r>
            <a:r>
              <a:rPr lang="cs-CZ" sz="2200" dirty="0">
                <a:solidFill>
                  <a:schemeClr val="tx2"/>
                </a:solidFill>
                <a:cs typeface="Arial" panose="020B0604020202020204" pitchFamily="34" charset="0"/>
              </a:rPr>
              <a:t> (oprava v primární evidenci a opětovné odeslání)</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Potvrzení</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18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1276350" lvl="3"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Předání dat</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48</a:t>
            </a:fld>
            <a:endParaRPr lang="cs-CZ"/>
          </a:p>
        </p:txBody>
      </p:sp>
      <p:pic>
        <p:nvPicPr>
          <p:cNvPr id="8" name="Obrázek 7">
            <a:extLst>
              <a:ext uri="{FF2B5EF4-FFF2-40B4-BE49-F238E27FC236}">
                <a16:creationId xmlns:a16="http://schemas.microsoft.com/office/drawing/2014/main" id="{3E9F4D11-13A6-73F3-5FDB-14389A30C740}"/>
              </a:ext>
            </a:extLst>
          </p:cNvPr>
          <p:cNvPicPr>
            <a:picLocks noChangeAspect="1"/>
          </p:cNvPicPr>
          <p:nvPr/>
        </p:nvPicPr>
        <p:blipFill>
          <a:blip r:embed="rId2"/>
          <a:stretch>
            <a:fillRect/>
          </a:stretch>
        </p:blipFill>
        <p:spPr>
          <a:xfrm>
            <a:off x="1649821" y="2023879"/>
            <a:ext cx="8892358" cy="2125266"/>
          </a:xfrm>
          <a:prstGeom prst="rect">
            <a:avLst/>
          </a:prstGeom>
          <a:ln>
            <a:solidFill>
              <a:schemeClr val="tx2"/>
            </a:solidFill>
          </a:ln>
        </p:spPr>
      </p:pic>
      <p:pic>
        <p:nvPicPr>
          <p:cNvPr id="11" name="Obrázek 10">
            <a:extLst>
              <a:ext uri="{FF2B5EF4-FFF2-40B4-BE49-F238E27FC236}">
                <a16:creationId xmlns:a16="http://schemas.microsoft.com/office/drawing/2014/main" id="{C5C2BF61-DD1C-1997-C9BF-D87E51A11AD7}"/>
              </a:ext>
            </a:extLst>
          </p:cNvPr>
          <p:cNvPicPr>
            <a:picLocks noChangeAspect="1"/>
          </p:cNvPicPr>
          <p:nvPr/>
        </p:nvPicPr>
        <p:blipFill>
          <a:blip r:embed="rId3"/>
          <a:stretch>
            <a:fillRect/>
          </a:stretch>
        </p:blipFill>
        <p:spPr>
          <a:xfrm>
            <a:off x="2504895" y="4871151"/>
            <a:ext cx="2572109" cy="504895"/>
          </a:xfrm>
          <a:prstGeom prst="rect">
            <a:avLst/>
          </a:prstGeom>
        </p:spPr>
      </p:pic>
    </p:spTree>
    <p:extLst>
      <p:ext uri="{BB962C8B-B14F-4D97-AF65-F5344CB8AC3E}">
        <p14:creationId xmlns:p14="http://schemas.microsoft.com/office/powerpoint/2010/main" val="16056944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Vedení evidence hnojení a pastvy v prostředí MS Excel</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18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1276350" lvl="3"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Vedení evidence hnojení v prostředí MS Excel</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49</a:t>
            </a:fld>
            <a:endParaRPr lang="cs-CZ"/>
          </a:p>
        </p:txBody>
      </p:sp>
      <p:pic>
        <p:nvPicPr>
          <p:cNvPr id="6" name="Obrázek 5">
            <a:extLst>
              <a:ext uri="{FF2B5EF4-FFF2-40B4-BE49-F238E27FC236}">
                <a16:creationId xmlns:a16="http://schemas.microsoft.com/office/drawing/2014/main" id="{25E222F5-C84F-9CC2-242A-FBA7BC4685C7}"/>
              </a:ext>
            </a:extLst>
          </p:cNvPr>
          <p:cNvPicPr>
            <a:picLocks noChangeAspect="1"/>
          </p:cNvPicPr>
          <p:nvPr/>
        </p:nvPicPr>
        <p:blipFill>
          <a:blip r:embed="rId2"/>
          <a:stretch>
            <a:fillRect/>
          </a:stretch>
        </p:blipFill>
        <p:spPr>
          <a:xfrm>
            <a:off x="1952272" y="1685642"/>
            <a:ext cx="5048955" cy="4058216"/>
          </a:xfrm>
          <a:prstGeom prst="rect">
            <a:avLst/>
          </a:prstGeom>
          <a:ln>
            <a:solidFill>
              <a:schemeClr val="tx2"/>
            </a:solidFill>
          </a:ln>
        </p:spPr>
      </p:pic>
    </p:spTree>
    <p:extLst>
      <p:ext uri="{BB962C8B-B14F-4D97-AF65-F5344CB8AC3E}">
        <p14:creationId xmlns:p14="http://schemas.microsoft.com/office/powerpoint/2010/main" val="34502524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Vedení evidence hnojení a pastvy v prostředí MS Excel</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Evidence osevu</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457200" lvl="2" algn="l"/>
            <a:endParaRPr lang="cs-CZ" sz="2200" dirty="0">
              <a:solidFill>
                <a:schemeClr val="tx2"/>
              </a:solidFill>
              <a:cs typeface="Arial" panose="020B0604020202020204" pitchFamily="34" charset="0"/>
            </a:endParaRPr>
          </a:p>
          <a:p>
            <a:pPr marL="1276350" lvl="3"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Vedení evidence hnojení v prostředí MS Excel</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50</a:t>
            </a:fld>
            <a:endParaRPr lang="cs-CZ"/>
          </a:p>
        </p:txBody>
      </p:sp>
      <p:pic>
        <p:nvPicPr>
          <p:cNvPr id="12" name="Obrázek 11">
            <a:extLst>
              <a:ext uri="{FF2B5EF4-FFF2-40B4-BE49-F238E27FC236}">
                <a16:creationId xmlns:a16="http://schemas.microsoft.com/office/drawing/2014/main" id="{BA0DFDF5-FF1D-543F-500E-BEAC9998EF15}"/>
              </a:ext>
            </a:extLst>
          </p:cNvPr>
          <p:cNvPicPr>
            <a:picLocks noChangeAspect="1"/>
          </p:cNvPicPr>
          <p:nvPr/>
        </p:nvPicPr>
        <p:blipFill>
          <a:blip r:embed="rId2"/>
          <a:stretch>
            <a:fillRect/>
          </a:stretch>
        </p:blipFill>
        <p:spPr>
          <a:xfrm>
            <a:off x="2056485" y="2100166"/>
            <a:ext cx="8203256" cy="1728884"/>
          </a:xfrm>
          <a:prstGeom prst="rect">
            <a:avLst/>
          </a:prstGeom>
          <a:ln>
            <a:solidFill>
              <a:schemeClr val="tx2"/>
            </a:solidFill>
          </a:ln>
        </p:spPr>
      </p:pic>
      <p:pic>
        <p:nvPicPr>
          <p:cNvPr id="14" name="Obrázek 13">
            <a:extLst>
              <a:ext uri="{FF2B5EF4-FFF2-40B4-BE49-F238E27FC236}">
                <a16:creationId xmlns:a16="http://schemas.microsoft.com/office/drawing/2014/main" id="{713516F2-3B5E-672D-3767-61262E1BDFBA}"/>
              </a:ext>
            </a:extLst>
          </p:cNvPr>
          <p:cNvPicPr>
            <a:picLocks noChangeAspect="1"/>
          </p:cNvPicPr>
          <p:nvPr/>
        </p:nvPicPr>
        <p:blipFill>
          <a:blip r:embed="rId3"/>
          <a:stretch>
            <a:fillRect/>
          </a:stretch>
        </p:blipFill>
        <p:spPr>
          <a:xfrm>
            <a:off x="2056484" y="4008636"/>
            <a:ext cx="8382101" cy="1728883"/>
          </a:xfrm>
          <a:prstGeom prst="rect">
            <a:avLst/>
          </a:prstGeom>
          <a:ln>
            <a:solidFill>
              <a:schemeClr val="tx2"/>
            </a:solidFill>
          </a:ln>
        </p:spPr>
      </p:pic>
    </p:spTree>
    <p:extLst>
      <p:ext uri="{BB962C8B-B14F-4D97-AF65-F5344CB8AC3E}">
        <p14:creationId xmlns:p14="http://schemas.microsoft.com/office/powerpoint/2010/main" val="631265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Vedení evidence hnojení a pastvy v prostředí MS Excel</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Evidence hnojení</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457200" lvl="2" algn="l"/>
            <a:endParaRPr lang="cs-CZ" sz="2200" dirty="0">
              <a:solidFill>
                <a:schemeClr val="tx2"/>
              </a:solidFill>
              <a:cs typeface="Arial" panose="020B0604020202020204" pitchFamily="34" charset="0"/>
            </a:endParaRPr>
          </a:p>
          <a:p>
            <a:pPr marL="1276350" lvl="3"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Vedení evidence hnojení v prostředí MS Excel</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51</a:t>
            </a:fld>
            <a:endParaRPr lang="cs-CZ"/>
          </a:p>
        </p:txBody>
      </p:sp>
      <p:pic>
        <p:nvPicPr>
          <p:cNvPr id="6" name="Obrázek 5">
            <a:extLst>
              <a:ext uri="{FF2B5EF4-FFF2-40B4-BE49-F238E27FC236}">
                <a16:creationId xmlns:a16="http://schemas.microsoft.com/office/drawing/2014/main" id="{3D56F78E-9070-251A-7C2D-B2FD5BE1F78C}"/>
              </a:ext>
            </a:extLst>
          </p:cNvPr>
          <p:cNvPicPr>
            <a:picLocks noChangeAspect="1"/>
          </p:cNvPicPr>
          <p:nvPr/>
        </p:nvPicPr>
        <p:blipFill>
          <a:blip r:embed="rId2"/>
          <a:stretch>
            <a:fillRect/>
          </a:stretch>
        </p:blipFill>
        <p:spPr>
          <a:xfrm>
            <a:off x="1836997" y="2117797"/>
            <a:ext cx="8564303" cy="1534545"/>
          </a:xfrm>
          <a:prstGeom prst="rect">
            <a:avLst/>
          </a:prstGeom>
          <a:ln>
            <a:solidFill>
              <a:schemeClr val="tx2"/>
            </a:solidFill>
          </a:ln>
        </p:spPr>
      </p:pic>
      <p:pic>
        <p:nvPicPr>
          <p:cNvPr id="8" name="Obrázek 7">
            <a:extLst>
              <a:ext uri="{FF2B5EF4-FFF2-40B4-BE49-F238E27FC236}">
                <a16:creationId xmlns:a16="http://schemas.microsoft.com/office/drawing/2014/main" id="{47104761-CAC8-03D7-7805-0D4594A7D081}"/>
              </a:ext>
            </a:extLst>
          </p:cNvPr>
          <p:cNvPicPr>
            <a:picLocks noChangeAspect="1"/>
          </p:cNvPicPr>
          <p:nvPr/>
        </p:nvPicPr>
        <p:blipFill>
          <a:blip r:embed="rId3"/>
          <a:stretch>
            <a:fillRect/>
          </a:stretch>
        </p:blipFill>
        <p:spPr>
          <a:xfrm>
            <a:off x="1813915" y="4052529"/>
            <a:ext cx="8564170" cy="1467055"/>
          </a:xfrm>
          <a:prstGeom prst="rect">
            <a:avLst/>
          </a:prstGeom>
          <a:ln>
            <a:solidFill>
              <a:schemeClr val="tx2"/>
            </a:solidFill>
          </a:ln>
        </p:spPr>
      </p:pic>
    </p:spTree>
    <p:extLst>
      <p:ext uri="{BB962C8B-B14F-4D97-AF65-F5344CB8AC3E}">
        <p14:creationId xmlns:p14="http://schemas.microsoft.com/office/powerpoint/2010/main" val="28449721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Vedení evidence hnojení a pastvy v prostředí MS Excel</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Evidence výnosu</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457200" lvl="2" algn="l"/>
            <a:endParaRPr lang="cs-CZ" sz="2200" dirty="0">
              <a:solidFill>
                <a:schemeClr val="tx2"/>
              </a:solidFill>
              <a:cs typeface="Arial" panose="020B0604020202020204" pitchFamily="34" charset="0"/>
            </a:endParaRPr>
          </a:p>
          <a:p>
            <a:pPr marL="1276350" lvl="3"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Vedení evidence hnojení v prostředí MS Excel</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52</a:t>
            </a:fld>
            <a:endParaRPr lang="cs-CZ"/>
          </a:p>
        </p:txBody>
      </p:sp>
      <p:pic>
        <p:nvPicPr>
          <p:cNvPr id="7" name="Obrázek 6">
            <a:extLst>
              <a:ext uri="{FF2B5EF4-FFF2-40B4-BE49-F238E27FC236}">
                <a16:creationId xmlns:a16="http://schemas.microsoft.com/office/drawing/2014/main" id="{8F8CDFAD-667B-F280-7A64-DEA8D2B3D02C}"/>
              </a:ext>
            </a:extLst>
          </p:cNvPr>
          <p:cNvPicPr>
            <a:picLocks noChangeAspect="1"/>
          </p:cNvPicPr>
          <p:nvPr/>
        </p:nvPicPr>
        <p:blipFill rotWithShape="1">
          <a:blip r:embed="rId2"/>
          <a:srcRect b="41749"/>
          <a:stretch/>
        </p:blipFill>
        <p:spPr>
          <a:xfrm>
            <a:off x="2466561" y="2038213"/>
            <a:ext cx="5925377" cy="1143137"/>
          </a:xfrm>
          <a:prstGeom prst="rect">
            <a:avLst/>
          </a:prstGeom>
          <a:ln>
            <a:solidFill>
              <a:schemeClr val="tx2"/>
            </a:solidFill>
          </a:ln>
        </p:spPr>
      </p:pic>
      <p:pic>
        <p:nvPicPr>
          <p:cNvPr id="10" name="Obrázek 9">
            <a:extLst>
              <a:ext uri="{FF2B5EF4-FFF2-40B4-BE49-F238E27FC236}">
                <a16:creationId xmlns:a16="http://schemas.microsoft.com/office/drawing/2014/main" id="{9F0A9230-9575-5176-E92D-A3FE9241F7F8}"/>
              </a:ext>
            </a:extLst>
          </p:cNvPr>
          <p:cNvPicPr>
            <a:picLocks noChangeAspect="1"/>
          </p:cNvPicPr>
          <p:nvPr/>
        </p:nvPicPr>
        <p:blipFill>
          <a:blip r:embed="rId3"/>
          <a:stretch>
            <a:fillRect/>
          </a:stretch>
        </p:blipFill>
        <p:spPr>
          <a:xfrm>
            <a:off x="2466561" y="3676651"/>
            <a:ext cx="6839905" cy="1286054"/>
          </a:xfrm>
          <a:prstGeom prst="rect">
            <a:avLst/>
          </a:prstGeom>
          <a:ln>
            <a:solidFill>
              <a:schemeClr val="tx2"/>
            </a:solidFill>
          </a:ln>
        </p:spPr>
      </p:pic>
    </p:spTree>
    <p:extLst>
      <p:ext uri="{BB962C8B-B14F-4D97-AF65-F5344CB8AC3E}">
        <p14:creationId xmlns:p14="http://schemas.microsoft.com/office/powerpoint/2010/main" val="41104740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Vedení evidence hnojení a pastvy v prostředí MS Excel</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Evidence pastvy</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Výběr z číselníků:</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457200" lvl="2" algn="l"/>
            <a:endParaRPr lang="cs-CZ" sz="2200" dirty="0">
              <a:solidFill>
                <a:schemeClr val="tx2"/>
              </a:solidFill>
              <a:cs typeface="Arial" panose="020B0604020202020204" pitchFamily="34" charset="0"/>
            </a:endParaRPr>
          </a:p>
          <a:p>
            <a:pPr marL="1276350" lvl="3"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Vedení evidence hnojení v prostředí MS Excel</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53</a:t>
            </a:fld>
            <a:endParaRPr lang="cs-CZ"/>
          </a:p>
        </p:txBody>
      </p:sp>
      <p:pic>
        <p:nvPicPr>
          <p:cNvPr id="6" name="Obrázek 5">
            <a:extLst>
              <a:ext uri="{FF2B5EF4-FFF2-40B4-BE49-F238E27FC236}">
                <a16:creationId xmlns:a16="http://schemas.microsoft.com/office/drawing/2014/main" id="{344DA24C-5D78-2037-F694-AA88BC8C0E75}"/>
              </a:ext>
            </a:extLst>
          </p:cNvPr>
          <p:cNvPicPr>
            <a:picLocks noChangeAspect="1"/>
          </p:cNvPicPr>
          <p:nvPr/>
        </p:nvPicPr>
        <p:blipFill>
          <a:blip r:embed="rId2"/>
          <a:stretch>
            <a:fillRect/>
          </a:stretch>
        </p:blipFill>
        <p:spPr>
          <a:xfrm>
            <a:off x="1656730" y="2104073"/>
            <a:ext cx="8878539" cy="1124107"/>
          </a:xfrm>
          <a:prstGeom prst="rect">
            <a:avLst/>
          </a:prstGeom>
          <a:ln>
            <a:solidFill>
              <a:schemeClr val="tx2"/>
            </a:solidFill>
          </a:ln>
        </p:spPr>
      </p:pic>
      <p:pic>
        <p:nvPicPr>
          <p:cNvPr id="9" name="Obrázek 8">
            <a:extLst>
              <a:ext uri="{FF2B5EF4-FFF2-40B4-BE49-F238E27FC236}">
                <a16:creationId xmlns:a16="http://schemas.microsoft.com/office/drawing/2014/main" id="{B571B14B-8C3C-F6AD-4E33-524A22DA0D83}"/>
              </a:ext>
            </a:extLst>
          </p:cNvPr>
          <p:cNvPicPr>
            <a:picLocks noChangeAspect="1"/>
          </p:cNvPicPr>
          <p:nvPr/>
        </p:nvPicPr>
        <p:blipFill>
          <a:blip r:embed="rId3"/>
          <a:stretch>
            <a:fillRect/>
          </a:stretch>
        </p:blipFill>
        <p:spPr>
          <a:xfrm>
            <a:off x="1656730" y="3555176"/>
            <a:ext cx="8811245" cy="1044545"/>
          </a:xfrm>
          <a:prstGeom prst="rect">
            <a:avLst/>
          </a:prstGeom>
          <a:ln>
            <a:solidFill>
              <a:schemeClr val="tx2"/>
            </a:solidFill>
          </a:ln>
        </p:spPr>
      </p:pic>
      <p:pic>
        <p:nvPicPr>
          <p:cNvPr id="12" name="Obrázek 11">
            <a:extLst>
              <a:ext uri="{FF2B5EF4-FFF2-40B4-BE49-F238E27FC236}">
                <a16:creationId xmlns:a16="http://schemas.microsoft.com/office/drawing/2014/main" id="{3B51ACBF-1E4B-6F6F-F94F-61E3B1A68E42}"/>
              </a:ext>
            </a:extLst>
          </p:cNvPr>
          <p:cNvPicPr>
            <a:picLocks noChangeAspect="1"/>
          </p:cNvPicPr>
          <p:nvPr/>
        </p:nvPicPr>
        <p:blipFill>
          <a:blip r:embed="rId4"/>
          <a:stretch>
            <a:fillRect/>
          </a:stretch>
        </p:blipFill>
        <p:spPr>
          <a:xfrm>
            <a:off x="1656730" y="5481462"/>
            <a:ext cx="8878539" cy="277184"/>
          </a:xfrm>
          <a:prstGeom prst="rect">
            <a:avLst/>
          </a:prstGeom>
          <a:ln>
            <a:solidFill>
              <a:schemeClr val="tx2"/>
            </a:solidFill>
          </a:ln>
        </p:spPr>
      </p:pic>
    </p:spTree>
    <p:extLst>
      <p:ext uri="{BB962C8B-B14F-4D97-AF65-F5344CB8AC3E}">
        <p14:creationId xmlns:p14="http://schemas.microsoft.com/office/powerpoint/2010/main" val="95077129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61950" lvl="1" indent="-361950" algn="l">
              <a:buFont typeface="Arial" panose="020B0604020202020204" pitchFamily="34" charset="0"/>
              <a:buChar char="•"/>
            </a:pPr>
            <a:r>
              <a:rPr lang="cs-CZ" sz="2400" dirty="0">
                <a:solidFill>
                  <a:schemeClr val="tx2"/>
                </a:solidFill>
                <a:cs typeface="Arial" panose="020B0604020202020204" pitchFamily="34" charset="0"/>
              </a:rPr>
              <a:t>Vedení evidence hnojení a pastvy a předání dat</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Zákon č. 156/1998 Sb., o hnojivech – do konce ledna za předchozí rok</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Tisková zpráva </a:t>
            </a:r>
            <a:r>
              <a:rPr lang="cs-CZ" sz="2200" dirty="0" err="1">
                <a:solidFill>
                  <a:schemeClr val="tx2"/>
                </a:solidFill>
                <a:cs typeface="Arial" panose="020B0604020202020204" pitchFamily="34" charset="0"/>
              </a:rPr>
              <a:t>Mze</a:t>
            </a:r>
            <a:r>
              <a:rPr lang="cs-CZ" sz="2200" dirty="0">
                <a:solidFill>
                  <a:schemeClr val="tx2"/>
                </a:solidFill>
                <a:cs typeface="Arial" panose="020B0604020202020204" pitchFamily="34" charset="0"/>
              </a:rPr>
              <a:t> z 26.1.2023: do konce března</a:t>
            </a:r>
          </a:p>
          <a:p>
            <a:pPr marL="819150" lvl="2" indent="-361950" algn="l">
              <a:buFont typeface="Arial" panose="020B0604020202020204" pitchFamily="34" charset="0"/>
              <a:buChar char="•"/>
            </a:pPr>
            <a:r>
              <a:rPr lang="cs-CZ" sz="2200" dirty="0">
                <a:solidFill>
                  <a:schemeClr val="tx2"/>
                </a:solidFill>
                <a:cs typeface="Arial" panose="020B0604020202020204" pitchFamily="34" charset="0"/>
              </a:rPr>
              <a:t>Návrh úpravy hlášení: návrh do konce února za předešlý rok</a:t>
            </a: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457200" lvl="2" algn="l"/>
            <a:endParaRPr lang="cs-CZ" sz="2200" dirty="0">
              <a:solidFill>
                <a:schemeClr val="tx2"/>
              </a:solidFill>
              <a:cs typeface="Arial" panose="020B0604020202020204" pitchFamily="34" charset="0"/>
            </a:endParaRPr>
          </a:p>
          <a:p>
            <a:pPr marL="1276350" lvl="3"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Povinnost hlášení o použitých hnojivech</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54</a:t>
            </a:fld>
            <a:endParaRPr lang="cs-CZ"/>
          </a:p>
        </p:txBody>
      </p:sp>
      <p:pic>
        <p:nvPicPr>
          <p:cNvPr id="7" name="Obrázek 6">
            <a:extLst>
              <a:ext uri="{FF2B5EF4-FFF2-40B4-BE49-F238E27FC236}">
                <a16:creationId xmlns:a16="http://schemas.microsoft.com/office/drawing/2014/main" id="{04FCE07D-B64A-178E-EAB9-74EBB8195984}"/>
              </a:ext>
            </a:extLst>
          </p:cNvPr>
          <p:cNvPicPr>
            <a:picLocks noChangeAspect="1"/>
          </p:cNvPicPr>
          <p:nvPr/>
        </p:nvPicPr>
        <p:blipFill>
          <a:blip r:embed="rId2"/>
          <a:stretch>
            <a:fillRect/>
          </a:stretch>
        </p:blipFill>
        <p:spPr>
          <a:xfrm>
            <a:off x="2196772" y="2798913"/>
            <a:ext cx="7620103" cy="1554011"/>
          </a:xfrm>
          <a:prstGeom prst="rect">
            <a:avLst/>
          </a:prstGeom>
          <a:ln>
            <a:solidFill>
              <a:schemeClr val="tx1"/>
            </a:solidFill>
          </a:ln>
        </p:spPr>
      </p:pic>
    </p:spTree>
    <p:extLst>
      <p:ext uri="{BB962C8B-B14F-4D97-AF65-F5344CB8AC3E}">
        <p14:creationId xmlns:p14="http://schemas.microsoft.com/office/powerpoint/2010/main" val="343492719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42900" indent="-342900" algn="l">
              <a:buFont typeface="Arial" panose="020B0604020202020204" pitchFamily="34" charset="0"/>
              <a:buChar char="•"/>
            </a:pPr>
            <a:r>
              <a:rPr lang="cs-CZ" sz="2600" i="0" dirty="0">
                <a:solidFill>
                  <a:srgbClr val="333333"/>
                </a:solidFill>
                <a:effectLst/>
                <a:latin typeface="Arial" panose="020B0604020202020204" pitchFamily="34" charset="0"/>
                <a:cs typeface="Arial" panose="020B0604020202020204" pitchFamily="34" charset="0"/>
              </a:rPr>
              <a:t>Evidence o použití hnojiv…</a:t>
            </a:r>
          </a:p>
          <a:p>
            <a:pPr marL="800100" lvl="1" indent="-342900" algn="l">
              <a:buFont typeface="Arial" panose="020B0604020202020204" pitchFamily="34" charset="0"/>
              <a:buChar char="•"/>
            </a:pPr>
            <a:r>
              <a:rPr lang="cs-CZ" dirty="0">
                <a:latin typeface="Arial" panose="020B0604020202020204" pitchFamily="34" charset="0"/>
                <a:cs typeface="Arial" panose="020B0604020202020204" pitchFamily="34" charset="0"/>
              </a:rPr>
              <a:t>Novela zákona č. 156/1998 Sb., o hnojivech</a:t>
            </a:r>
          </a:p>
          <a:p>
            <a:pPr marL="1257300" lvl="2" indent="-342900" algn="l">
              <a:buFont typeface="Arial" panose="020B0604020202020204" pitchFamily="34" charset="0"/>
              <a:buChar char="•"/>
            </a:pPr>
            <a:r>
              <a:rPr lang="cs-CZ" dirty="0">
                <a:latin typeface="Arial" panose="020B0604020202020204" pitchFamily="34" charset="0"/>
                <a:cs typeface="Arial" panose="020B0604020202020204" pitchFamily="34" charset="0"/>
              </a:rPr>
              <a:t>změna zákona uvedená v novele zákona č. 277/2023 Sb., </a:t>
            </a:r>
            <a:r>
              <a:rPr lang="cs-CZ" b="0" dirty="0">
                <a:solidFill>
                  <a:srgbClr val="43494D"/>
                </a:solidFill>
                <a:effectLst/>
                <a:latin typeface="Arial" panose="020B0604020202020204" pitchFamily="34" charset="0"/>
              </a:rPr>
              <a:t>uvádění do oběhu osiva a sadby pěstovaných rostlin a o změně některých zákonů (zákon o oběhu osiva a sadby),</a:t>
            </a:r>
          </a:p>
          <a:p>
            <a:pPr marL="1257300" lvl="2" indent="-342900" algn="l">
              <a:buFont typeface="Arial" panose="020B0604020202020204" pitchFamily="34" charset="0"/>
              <a:buChar char="•"/>
            </a:pPr>
            <a:r>
              <a:rPr lang="cs-CZ" dirty="0">
                <a:solidFill>
                  <a:srgbClr val="43494D"/>
                </a:solidFill>
                <a:latin typeface="Arial" panose="020B0604020202020204" pitchFamily="34" charset="0"/>
                <a:cs typeface="Arial" panose="020B0604020202020204" pitchFamily="34" charset="0"/>
              </a:rPr>
              <a:t>od 1.11.2023, další změny od 1.1.2025, popř. 1.1.2026</a:t>
            </a:r>
            <a:endParaRPr lang="cs-CZ" dirty="0">
              <a:latin typeface="Arial" panose="020B0604020202020204" pitchFamily="34" charset="0"/>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457200" lvl="2" algn="l"/>
            <a:endParaRPr lang="cs-CZ" sz="2200" dirty="0">
              <a:solidFill>
                <a:schemeClr val="tx2"/>
              </a:solidFill>
              <a:cs typeface="Arial" panose="020B0604020202020204" pitchFamily="34" charset="0"/>
            </a:endParaRPr>
          </a:p>
          <a:p>
            <a:pPr marL="1276350" lvl="3" indent="-361950" algn="l">
              <a:buFont typeface="Arial" panose="020B0604020202020204" pitchFamily="34" charset="0"/>
              <a:buChar char="•"/>
            </a:pPr>
            <a:endParaRPr lang="cs-CZ" sz="20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361950" lvl="1" indent="-361950" algn="l">
              <a:buFont typeface="Arial" panose="020B0604020202020204" pitchFamily="34" charset="0"/>
              <a:buChar char="•"/>
            </a:pPr>
            <a:endParaRPr lang="cs-CZ" sz="24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sz="2200" dirty="0">
              <a:solidFill>
                <a:schemeClr val="tx2"/>
              </a:solidFill>
              <a:cs typeface="Arial" panose="020B0604020202020204" pitchFamily="34" charset="0"/>
            </a:endParaRPr>
          </a:p>
          <a:p>
            <a:pPr marL="819150" lvl="2" indent="-361950" algn="l">
              <a:buFont typeface="Arial" panose="020B0604020202020204" pitchFamily="34" charset="0"/>
              <a:buChar char="•"/>
            </a:pPr>
            <a:endParaRPr lang="cs-CZ" dirty="0">
              <a:effectLst/>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0" lvl="1" algn="l"/>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sz="1800" dirty="0">
              <a:effectLst/>
              <a:latin typeface="Times New Roman" panose="02020603050405020304" pitchFamily="18" charset="0"/>
              <a:ea typeface="Times New Roman" panose="02020603050405020304" pitchFamily="18" charset="0"/>
            </a:endParaRPr>
          </a:p>
          <a:p>
            <a:pPr marL="361950" lvl="1" indent="-361950" algn="l">
              <a:buFont typeface="Arial" panose="020B0604020202020204" pitchFamily="34" charset="0"/>
              <a:buChar char="•"/>
            </a:pPr>
            <a:endParaRPr lang="cs-CZ" dirty="0">
              <a:latin typeface="Arial" panose="020B0604020202020204" pitchFamily="34" charset="0"/>
              <a:cs typeface="Arial" panose="020B0604020202020204" pitchFamily="34" charset="0"/>
            </a:endParaRPr>
          </a:p>
          <a:p>
            <a:pPr marL="361950" lvl="1" indent="-361950" algn="l">
              <a:buFont typeface="Arial" panose="020B0604020202020204" pitchFamily="34" charset="0"/>
              <a:buChar char="•"/>
            </a:pPr>
            <a:endParaRPr lang="cs-CZ" dirty="0"/>
          </a:p>
          <a:p>
            <a:pPr marL="742950" lvl="2" indent="-285750" algn="l">
              <a:buFont typeface="Arial" panose="020B0604020202020204" pitchFamily="34" charset="0"/>
              <a:buChar char="•"/>
            </a:pPr>
            <a:endParaRPr lang="cs-CZ" dirty="0"/>
          </a:p>
          <a:p>
            <a:pPr lvl="1" algn="l"/>
            <a:endParaRPr lang="cs-CZ" dirty="0"/>
          </a:p>
          <a:p>
            <a:pPr algn="l"/>
            <a:endParaRPr lang="cs-CZ" dirty="0"/>
          </a:p>
        </p:txBody>
      </p:sp>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solidFill>
                  <a:schemeClr val="tx2"/>
                </a:solidFill>
                <a:latin typeface="+mn-lt"/>
              </a:rPr>
              <a:t>Povinnost hlášení o použitých hnojivech</a:t>
            </a:r>
          </a:p>
        </p:txBody>
      </p:sp>
      <p:sp>
        <p:nvSpPr>
          <p:cNvPr id="4" name="Zástupný symbol pro číslo snímku 3">
            <a:extLst>
              <a:ext uri="{FF2B5EF4-FFF2-40B4-BE49-F238E27FC236}">
                <a16:creationId xmlns:a16="http://schemas.microsoft.com/office/drawing/2014/main" id="{D3A00046-D4A5-40BA-8009-DA9E5FDD53BB}"/>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55</a:t>
            </a:fld>
            <a:endParaRPr lang="cs-CZ"/>
          </a:p>
        </p:txBody>
      </p:sp>
      <p:pic>
        <p:nvPicPr>
          <p:cNvPr id="5" name="Obrázek 4">
            <a:extLst>
              <a:ext uri="{FF2B5EF4-FFF2-40B4-BE49-F238E27FC236}">
                <a16:creationId xmlns:a16="http://schemas.microsoft.com/office/drawing/2014/main" id="{FE2DA2C0-1DFA-CDFB-C20E-89E8CE815D13}"/>
              </a:ext>
            </a:extLst>
          </p:cNvPr>
          <p:cNvPicPr>
            <a:picLocks noChangeAspect="1"/>
          </p:cNvPicPr>
          <p:nvPr/>
        </p:nvPicPr>
        <p:blipFill>
          <a:blip r:embed="rId2"/>
          <a:stretch>
            <a:fillRect/>
          </a:stretch>
        </p:blipFill>
        <p:spPr>
          <a:xfrm>
            <a:off x="1632915" y="3147973"/>
            <a:ext cx="8926171" cy="562053"/>
          </a:xfrm>
          <a:prstGeom prst="rect">
            <a:avLst/>
          </a:prstGeom>
        </p:spPr>
      </p:pic>
      <p:pic>
        <p:nvPicPr>
          <p:cNvPr id="6" name="Obrázek 5">
            <a:extLst>
              <a:ext uri="{FF2B5EF4-FFF2-40B4-BE49-F238E27FC236}">
                <a16:creationId xmlns:a16="http://schemas.microsoft.com/office/drawing/2014/main" id="{B012C70D-3B98-47AF-609B-FF6F9FC85716}"/>
              </a:ext>
            </a:extLst>
          </p:cNvPr>
          <p:cNvPicPr>
            <a:picLocks noChangeAspect="1"/>
          </p:cNvPicPr>
          <p:nvPr/>
        </p:nvPicPr>
        <p:blipFill>
          <a:blip r:embed="rId3"/>
          <a:stretch>
            <a:fillRect/>
          </a:stretch>
        </p:blipFill>
        <p:spPr>
          <a:xfrm>
            <a:off x="1739949" y="3818477"/>
            <a:ext cx="8712102" cy="2429422"/>
          </a:xfrm>
          <a:prstGeom prst="rect">
            <a:avLst/>
          </a:prstGeom>
        </p:spPr>
      </p:pic>
    </p:spTree>
    <p:extLst>
      <p:ext uri="{BB962C8B-B14F-4D97-AF65-F5344CB8AC3E}">
        <p14:creationId xmlns:p14="http://schemas.microsoft.com/office/powerpoint/2010/main" val="234027850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Novela NV č. 262/2012 Sb. (akční program)</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42900" indent="-342900" algn="l">
              <a:buFont typeface="Arial" panose="020B0604020202020204" pitchFamily="34" charset="0"/>
              <a:buChar char="•"/>
            </a:pPr>
            <a:r>
              <a:rPr lang="cs-CZ" dirty="0"/>
              <a:t>Bilance dusíku (nový §7a):</a:t>
            </a:r>
          </a:p>
          <a:p>
            <a:pPr marL="800100" lvl="1" indent="-342900" algn="l">
              <a:buFont typeface="Arial" panose="020B0604020202020204" pitchFamily="34" charset="0"/>
              <a:buChar char="•"/>
            </a:pPr>
            <a:r>
              <a:rPr lang="cs-CZ" sz="2400" dirty="0"/>
              <a:t>Do konce kalendářního roku za ukončený hospodářský rok (poprvé za rok 2020/2021 </a:t>
            </a:r>
            <a:r>
              <a:rPr lang="cs-CZ" sz="2400" dirty="0">
                <a:solidFill>
                  <a:srgbClr val="FF0000"/>
                </a:solidFill>
              </a:rPr>
              <a:t>bez vyhodnocení</a:t>
            </a:r>
            <a:r>
              <a:rPr lang="cs-CZ" sz="2400" dirty="0"/>
              <a:t>)</a:t>
            </a:r>
          </a:p>
          <a:p>
            <a:pPr marL="800100" lvl="1" indent="-342900" algn="l">
              <a:buFont typeface="Arial" panose="020B0604020202020204" pitchFamily="34" charset="0"/>
              <a:buChar char="•"/>
            </a:pPr>
            <a:r>
              <a:rPr lang="cs-CZ" sz="2400" dirty="0"/>
              <a:t>Bilance se zpracovává podle tabulek v příloze č. 5 NV</a:t>
            </a:r>
          </a:p>
          <a:p>
            <a:pPr marL="800100" lvl="1" indent="-342900" algn="l">
              <a:buFont typeface="Arial" panose="020B0604020202020204" pitchFamily="34" charset="0"/>
              <a:buChar char="•"/>
            </a:pPr>
            <a:r>
              <a:rPr lang="cs-CZ" sz="2400" dirty="0"/>
              <a:t>Do bilance se nezahrnují skleníky, školky, S, C, V, porosty jahod,  RRD, netýká se výkalů hospodářských zvířat</a:t>
            </a:r>
          </a:p>
          <a:p>
            <a:pPr marL="800100" lvl="1" indent="-342900" algn="l">
              <a:buFont typeface="Arial" panose="020B0604020202020204" pitchFamily="34" charset="0"/>
              <a:buChar char="•"/>
            </a:pPr>
            <a:r>
              <a:rPr lang="cs-CZ" sz="2400" dirty="0"/>
              <a:t>Bilance dusíku se nepočítá pro obchodní závody, který po odečtení plochy (viz výše), obhospodařuje méně než 30 ha.</a:t>
            </a:r>
          </a:p>
          <a:p>
            <a:pPr marL="800100" lvl="1" indent="-342900" algn="l">
              <a:buFont typeface="Arial" panose="020B0604020202020204" pitchFamily="34" charset="0"/>
              <a:buChar char="•"/>
            </a:pPr>
            <a:r>
              <a:rPr lang="cs-CZ" sz="2400" dirty="0"/>
              <a:t>Hodnota bilance dusíku nesmí 3 po sobě následující hospodářské roky v průměru překročit 70 kg N/ha zemědělské půdy obchodního závodu. </a:t>
            </a:r>
            <a:r>
              <a:rPr lang="cs-CZ" sz="2400" dirty="0">
                <a:solidFill>
                  <a:srgbClr val="FF0000"/>
                </a:solidFill>
              </a:rPr>
              <a:t>Průměr bilancí provedených do konce roku 2021, 2022, 2023 ( od ledna 2024 může být bilance hodnocena).</a:t>
            </a:r>
            <a:endParaRPr lang="cs-CZ" sz="2400" dirty="0"/>
          </a:p>
          <a:p>
            <a:pPr lvl="2" algn="l"/>
            <a:endParaRPr lang="cs-CZ" sz="1600" dirty="0"/>
          </a:p>
        </p:txBody>
      </p:sp>
      <p:sp>
        <p:nvSpPr>
          <p:cNvPr id="4" name="Zástupný symbol pro číslo snímku 3">
            <a:extLst>
              <a:ext uri="{FF2B5EF4-FFF2-40B4-BE49-F238E27FC236}">
                <a16:creationId xmlns:a16="http://schemas.microsoft.com/office/drawing/2014/main" id="{4AF669A7-49D5-47DF-9F79-8F176880A5F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56</a:t>
            </a:fld>
            <a:endParaRPr lang="cs-CZ"/>
          </a:p>
        </p:txBody>
      </p:sp>
    </p:spTree>
    <p:extLst>
      <p:ext uri="{BB962C8B-B14F-4D97-AF65-F5344CB8AC3E}">
        <p14:creationId xmlns:p14="http://schemas.microsoft.com/office/powerpoint/2010/main" val="49056129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Novela NV č. 262/2012 Sb. (akční program)</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42900" indent="-342900" algn="l">
              <a:buFont typeface="Arial" panose="020B0604020202020204" pitchFamily="34" charset="0"/>
              <a:buChar char="•"/>
            </a:pPr>
            <a:r>
              <a:rPr lang="cs-CZ" dirty="0"/>
              <a:t>Změna příloh: Bilance dusíku (vstupy a výstupy)	</a:t>
            </a:r>
            <a:r>
              <a:rPr lang="cs-CZ" sz="1800" dirty="0">
                <a:solidFill>
                  <a:srgbClr val="FF0000"/>
                </a:solidFill>
              </a:rPr>
              <a:t>zpracovat bilanci znamená vyplnit tabulky č. 1  až č. 4 podle přílohy č. 5</a:t>
            </a:r>
          </a:p>
          <a:p>
            <a:pPr marL="800100" lvl="1" indent="-342900" algn="l">
              <a:buFont typeface="Arial" panose="020B0604020202020204" pitchFamily="34" charset="0"/>
              <a:buChar char="•"/>
            </a:pPr>
            <a:endParaRPr lang="cs-CZ" sz="1800" dirty="0"/>
          </a:p>
          <a:p>
            <a:pPr lvl="2" algn="l"/>
            <a:endParaRPr lang="cs-CZ" sz="1600" dirty="0"/>
          </a:p>
        </p:txBody>
      </p:sp>
      <p:pic>
        <p:nvPicPr>
          <p:cNvPr id="5" name="Obrázek 4">
            <a:extLst>
              <a:ext uri="{FF2B5EF4-FFF2-40B4-BE49-F238E27FC236}">
                <a16:creationId xmlns:a16="http://schemas.microsoft.com/office/drawing/2014/main" id="{C68470E0-6713-4EC1-8679-5CA04C51B1C7}"/>
              </a:ext>
            </a:extLst>
          </p:cNvPr>
          <p:cNvPicPr>
            <a:picLocks noChangeAspect="1"/>
          </p:cNvPicPr>
          <p:nvPr/>
        </p:nvPicPr>
        <p:blipFill>
          <a:blip r:embed="rId2"/>
          <a:stretch>
            <a:fillRect/>
          </a:stretch>
        </p:blipFill>
        <p:spPr>
          <a:xfrm>
            <a:off x="1865767" y="2811851"/>
            <a:ext cx="8116433" cy="3600953"/>
          </a:xfrm>
          <a:prstGeom prst="rect">
            <a:avLst/>
          </a:prstGeom>
        </p:spPr>
      </p:pic>
      <p:sp>
        <p:nvSpPr>
          <p:cNvPr id="4" name="Zástupný symbol pro číslo snímku 3">
            <a:extLst>
              <a:ext uri="{FF2B5EF4-FFF2-40B4-BE49-F238E27FC236}">
                <a16:creationId xmlns:a16="http://schemas.microsoft.com/office/drawing/2014/main" id="{5D919EB2-85F6-4C48-BC56-CB84FF365326}"/>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57</a:t>
            </a:fld>
            <a:endParaRPr lang="cs-CZ"/>
          </a:p>
        </p:txBody>
      </p:sp>
      <p:pic>
        <p:nvPicPr>
          <p:cNvPr id="7" name="Obrázek 6">
            <a:extLst>
              <a:ext uri="{FF2B5EF4-FFF2-40B4-BE49-F238E27FC236}">
                <a16:creationId xmlns:a16="http://schemas.microsoft.com/office/drawing/2014/main" id="{6B046FFA-699B-402C-BED2-3AD66F69E0EC}"/>
              </a:ext>
            </a:extLst>
          </p:cNvPr>
          <p:cNvPicPr>
            <a:picLocks noChangeAspect="1"/>
          </p:cNvPicPr>
          <p:nvPr/>
        </p:nvPicPr>
        <p:blipFill>
          <a:blip r:embed="rId3"/>
          <a:stretch>
            <a:fillRect/>
          </a:stretch>
        </p:blipFill>
        <p:spPr>
          <a:xfrm>
            <a:off x="1865767" y="1954469"/>
            <a:ext cx="8221222" cy="876422"/>
          </a:xfrm>
          <a:prstGeom prst="rect">
            <a:avLst/>
          </a:prstGeom>
        </p:spPr>
      </p:pic>
    </p:spTree>
    <p:extLst>
      <p:ext uri="{BB962C8B-B14F-4D97-AF65-F5344CB8AC3E}">
        <p14:creationId xmlns:p14="http://schemas.microsoft.com/office/powerpoint/2010/main" val="48979491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Novela NV č. 262/2012 Sb. (akční program)</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42900" indent="-342900" algn="l">
              <a:buFont typeface="Arial" panose="020B0604020202020204" pitchFamily="34" charset="0"/>
              <a:buChar char="•"/>
            </a:pPr>
            <a:r>
              <a:rPr lang="cs-CZ" dirty="0"/>
              <a:t>Změna příloh: Bilance dusíku (rozdíl mezi vstupy a výstupy, zohlednění neovlivnitelných ztrát, výpočet bilance)</a:t>
            </a:r>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B0A3629D-4A0A-4AE2-A309-7D77093B5349}"/>
              </a:ext>
            </a:extLst>
          </p:cNvPr>
          <p:cNvPicPr>
            <a:picLocks noChangeAspect="1"/>
          </p:cNvPicPr>
          <p:nvPr/>
        </p:nvPicPr>
        <p:blipFill>
          <a:blip r:embed="rId2"/>
          <a:stretch>
            <a:fillRect/>
          </a:stretch>
        </p:blipFill>
        <p:spPr>
          <a:xfrm>
            <a:off x="1827662" y="2146942"/>
            <a:ext cx="8154538" cy="3286584"/>
          </a:xfrm>
          <a:prstGeom prst="rect">
            <a:avLst/>
          </a:prstGeom>
        </p:spPr>
      </p:pic>
      <p:sp>
        <p:nvSpPr>
          <p:cNvPr id="5" name="Zástupný symbol pro číslo snímku 4">
            <a:extLst>
              <a:ext uri="{FF2B5EF4-FFF2-40B4-BE49-F238E27FC236}">
                <a16:creationId xmlns:a16="http://schemas.microsoft.com/office/drawing/2014/main" id="{1171259C-9960-485B-8F8C-EF260E1FE1D6}"/>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58</a:t>
            </a:fld>
            <a:endParaRPr lang="cs-CZ"/>
          </a:p>
        </p:txBody>
      </p:sp>
    </p:spTree>
    <p:extLst>
      <p:ext uri="{BB962C8B-B14F-4D97-AF65-F5344CB8AC3E}">
        <p14:creationId xmlns:p14="http://schemas.microsoft.com/office/powerpoint/2010/main" val="65376651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Novela NV č. 262/2012 Sb. (akční program)</a:t>
            </a:r>
          </a:p>
        </p:txBody>
      </p:sp>
      <p:sp>
        <p:nvSpPr>
          <p:cNvPr id="3" name="Podnadpis 2">
            <a:extLst>
              <a:ext uri="{FF2B5EF4-FFF2-40B4-BE49-F238E27FC236}">
                <a16:creationId xmlns:a16="http://schemas.microsoft.com/office/drawing/2014/main" id="{D1801FA9-7387-477E-B514-EE0093B091A0}"/>
              </a:ext>
            </a:extLst>
          </p:cNvPr>
          <p:cNvSpPr>
            <a:spLocks noGrp="1"/>
          </p:cNvSpPr>
          <p:nvPr>
            <p:ph type="subTitle" idx="1"/>
          </p:nvPr>
        </p:nvSpPr>
        <p:spPr>
          <a:xfrm>
            <a:off x="1524000" y="1224117"/>
            <a:ext cx="9144000" cy="5197786"/>
          </a:xfrm>
          <a:ln>
            <a:solidFill>
              <a:schemeClr val="accent1"/>
            </a:solidFill>
          </a:ln>
        </p:spPr>
        <p:txBody>
          <a:bodyPr>
            <a:normAutofit/>
          </a:bodyPr>
          <a:lstStyle/>
          <a:p>
            <a:pPr marL="342900" indent="-342900" algn="l">
              <a:buFont typeface="Arial" panose="020B0604020202020204" pitchFamily="34" charset="0"/>
              <a:buChar char="•"/>
            </a:pPr>
            <a:r>
              <a:rPr lang="cs-CZ" dirty="0"/>
              <a:t>Bilance dusíku:</a:t>
            </a:r>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59</a:t>
            </a:fld>
            <a:endParaRPr lang="cs-CZ"/>
          </a:p>
        </p:txBody>
      </p:sp>
      <p:pic>
        <p:nvPicPr>
          <p:cNvPr id="7" name="Obrázek 6">
            <a:extLst>
              <a:ext uri="{FF2B5EF4-FFF2-40B4-BE49-F238E27FC236}">
                <a16:creationId xmlns:a16="http://schemas.microsoft.com/office/drawing/2014/main" id="{9900C470-66FE-432B-B14A-63B0C9D4A18E}"/>
              </a:ext>
            </a:extLst>
          </p:cNvPr>
          <p:cNvPicPr>
            <a:picLocks noChangeAspect="1"/>
          </p:cNvPicPr>
          <p:nvPr/>
        </p:nvPicPr>
        <p:blipFill>
          <a:blip r:embed="rId2"/>
          <a:stretch>
            <a:fillRect/>
          </a:stretch>
        </p:blipFill>
        <p:spPr>
          <a:xfrm>
            <a:off x="1602376" y="1961994"/>
            <a:ext cx="8952413" cy="3837417"/>
          </a:xfrm>
          <a:prstGeom prst="rect">
            <a:avLst/>
          </a:prstGeom>
        </p:spPr>
      </p:pic>
      <p:pic>
        <p:nvPicPr>
          <p:cNvPr id="6" name="Obrázek 5">
            <a:extLst>
              <a:ext uri="{FF2B5EF4-FFF2-40B4-BE49-F238E27FC236}">
                <a16:creationId xmlns:a16="http://schemas.microsoft.com/office/drawing/2014/main" id="{9DA967E5-74DA-4815-AFE7-E7A81D872CB9}"/>
              </a:ext>
            </a:extLst>
          </p:cNvPr>
          <p:cNvPicPr>
            <a:picLocks noChangeAspect="1"/>
          </p:cNvPicPr>
          <p:nvPr/>
        </p:nvPicPr>
        <p:blipFill>
          <a:blip r:embed="rId3"/>
          <a:stretch>
            <a:fillRect/>
          </a:stretch>
        </p:blipFill>
        <p:spPr>
          <a:xfrm>
            <a:off x="2063930" y="5917888"/>
            <a:ext cx="3897703" cy="504014"/>
          </a:xfrm>
          <a:prstGeom prst="rect">
            <a:avLst/>
          </a:prstGeom>
        </p:spPr>
      </p:pic>
      <p:sp>
        <p:nvSpPr>
          <p:cNvPr id="8" name="Obdélník 7">
            <a:extLst>
              <a:ext uri="{FF2B5EF4-FFF2-40B4-BE49-F238E27FC236}">
                <a16:creationId xmlns:a16="http://schemas.microsoft.com/office/drawing/2014/main" id="{28E43040-3C2B-411F-8586-C7854546E20A}"/>
              </a:ext>
            </a:extLst>
          </p:cNvPr>
          <p:cNvSpPr/>
          <p:nvPr/>
        </p:nvSpPr>
        <p:spPr>
          <a:xfrm>
            <a:off x="4188823" y="6169895"/>
            <a:ext cx="635726" cy="2520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0724952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Novela NV č. 262/2012 Sb. (akční program)</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60</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4000" y="1224116"/>
            <a:ext cx="9144000"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Bilance dusíku (protokol s výsledkem bilance): </a:t>
            </a: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D68312D8-15A5-4C2F-A2EC-374E37D1765A}"/>
              </a:ext>
            </a:extLst>
          </p:cNvPr>
          <p:cNvPicPr>
            <a:picLocks noChangeAspect="1"/>
          </p:cNvPicPr>
          <p:nvPr/>
        </p:nvPicPr>
        <p:blipFill>
          <a:blip r:embed="rId2"/>
          <a:stretch>
            <a:fillRect/>
          </a:stretch>
        </p:blipFill>
        <p:spPr>
          <a:xfrm>
            <a:off x="1894787" y="1564191"/>
            <a:ext cx="7121572" cy="4792159"/>
          </a:xfrm>
          <a:prstGeom prst="rect">
            <a:avLst/>
          </a:prstGeom>
        </p:spPr>
      </p:pic>
    </p:spTree>
    <p:extLst>
      <p:ext uri="{BB962C8B-B14F-4D97-AF65-F5344CB8AC3E}">
        <p14:creationId xmlns:p14="http://schemas.microsoft.com/office/powerpoint/2010/main" val="140662943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Novela NV č. 262/2012 Sb. (akční program)</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61</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4000" y="1224116"/>
            <a:ext cx="9144000"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Bilance P a K (protokol s výsledkem bilance):</a:t>
            </a:r>
          </a:p>
          <a:p>
            <a:pPr marL="800100" lvl="1" indent="-342900" algn="l">
              <a:buFont typeface="Arial" panose="020B0604020202020204" pitchFamily="34" charset="0"/>
              <a:buChar char="•"/>
            </a:pPr>
            <a:r>
              <a:rPr lang="cs-CZ" dirty="0"/>
              <a:t>orientační, nezávazná </a:t>
            </a:r>
          </a:p>
          <a:p>
            <a:pPr marL="800100" lvl="1" indent="-342900" algn="l">
              <a:buFont typeface="Arial" panose="020B0604020202020204" pitchFamily="34" charset="0"/>
              <a:buChar char="•"/>
            </a:pPr>
            <a:r>
              <a:rPr lang="cs-CZ" dirty="0"/>
              <a:t>musí se zohlednit AZP</a:t>
            </a: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6" name="Obrázek 5">
            <a:extLst>
              <a:ext uri="{FF2B5EF4-FFF2-40B4-BE49-F238E27FC236}">
                <a16:creationId xmlns:a16="http://schemas.microsoft.com/office/drawing/2014/main" id="{B93FD2D9-A118-405B-A3B4-C89BE13DF5B5}"/>
              </a:ext>
            </a:extLst>
          </p:cNvPr>
          <p:cNvPicPr>
            <a:picLocks noChangeAspect="1"/>
          </p:cNvPicPr>
          <p:nvPr/>
        </p:nvPicPr>
        <p:blipFill>
          <a:blip r:embed="rId2"/>
          <a:stretch>
            <a:fillRect/>
          </a:stretch>
        </p:blipFill>
        <p:spPr>
          <a:xfrm>
            <a:off x="5007428" y="1696818"/>
            <a:ext cx="5448762" cy="4556293"/>
          </a:xfrm>
          <a:prstGeom prst="rect">
            <a:avLst/>
          </a:prstGeom>
        </p:spPr>
      </p:pic>
    </p:spTree>
    <p:extLst>
      <p:ext uri="{BB962C8B-B14F-4D97-AF65-F5344CB8AC3E}">
        <p14:creationId xmlns:p14="http://schemas.microsoft.com/office/powerpoint/2010/main" val="415288661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Novela NV č. 262/2012 Sb. (akční program)</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62</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Bilance dusíku (výstup pro statistiku hnojiv z údajů bilance):</a:t>
            </a: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756A5211-4A44-49C6-AF41-2D5DB1ECFA67}"/>
              </a:ext>
            </a:extLst>
          </p:cNvPr>
          <p:cNvPicPr>
            <a:picLocks noChangeAspect="1"/>
          </p:cNvPicPr>
          <p:nvPr/>
        </p:nvPicPr>
        <p:blipFill>
          <a:blip r:embed="rId2"/>
          <a:stretch>
            <a:fillRect/>
          </a:stretch>
        </p:blipFill>
        <p:spPr>
          <a:xfrm>
            <a:off x="3721151" y="1698783"/>
            <a:ext cx="4889449" cy="4542507"/>
          </a:xfrm>
          <a:prstGeom prst="rect">
            <a:avLst/>
          </a:prstGeom>
        </p:spPr>
      </p:pic>
    </p:spTree>
    <p:extLst>
      <p:ext uri="{BB962C8B-B14F-4D97-AF65-F5344CB8AC3E}">
        <p14:creationId xmlns:p14="http://schemas.microsoft.com/office/powerpoint/2010/main" val="1514425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Novela NV č. 262/2012 Sb. (akční program)</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63</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Plodiny pro bilanci dusíku (popř. některé doplnit):</a:t>
            </a:r>
          </a:p>
          <a:p>
            <a:pPr marL="800100" lvl="1"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D17CF5DC-FC24-452D-8048-CE3696B3DD27}"/>
              </a:ext>
            </a:extLst>
          </p:cNvPr>
          <p:cNvPicPr>
            <a:picLocks noChangeAspect="1"/>
          </p:cNvPicPr>
          <p:nvPr/>
        </p:nvPicPr>
        <p:blipFill>
          <a:blip r:embed="rId2"/>
          <a:stretch>
            <a:fillRect/>
          </a:stretch>
        </p:blipFill>
        <p:spPr>
          <a:xfrm>
            <a:off x="1863634" y="1798641"/>
            <a:ext cx="7036526" cy="745044"/>
          </a:xfrm>
          <a:prstGeom prst="rect">
            <a:avLst/>
          </a:prstGeom>
        </p:spPr>
      </p:pic>
      <p:pic>
        <p:nvPicPr>
          <p:cNvPr id="7" name="Obrázek 6">
            <a:extLst>
              <a:ext uri="{FF2B5EF4-FFF2-40B4-BE49-F238E27FC236}">
                <a16:creationId xmlns:a16="http://schemas.microsoft.com/office/drawing/2014/main" id="{5D999350-81DA-43DE-BCE2-2313ED1F7F40}"/>
              </a:ext>
            </a:extLst>
          </p:cNvPr>
          <p:cNvPicPr>
            <a:picLocks noChangeAspect="1"/>
          </p:cNvPicPr>
          <p:nvPr/>
        </p:nvPicPr>
        <p:blipFill>
          <a:blip r:embed="rId3"/>
          <a:stretch>
            <a:fillRect/>
          </a:stretch>
        </p:blipFill>
        <p:spPr>
          <a:xfrm>
            <a:off x="1715545" y="2637547"/>
            <a:ext cx="8421275" cy="2305372"/>
          </a:xfrm>
          <a:prstGeom prst="rect">
            <a:avLst/>
          </a:prstGeom>
          <a:ln>
            <a:solidFill>
              <a:schemeClr val="tx1"/>
            </a:solidFill>
          </a:ln>
        </p:spPr>
      </p:pic>
      <p:pic>
        <p:nvPicPr>
          <p:cNvPr id="10" name="Obrázek 9">
            <a:extLst>
              <a:ext uri="{FF2B5EF4-FFF2-40B4-BE49-F238E27FC236}">
                <a16:creationId xmlns:a16="http://schemas.microsoft.com/office/drawing/2014/main" id="{DA1957F3-73E3-4B40-9884-7C0951C62C1E}"/>
              </a:ext>
            </a:extLst>
          </p:cNvPr>
          <p:cNvPicPr>
            <a:picLocks noChangeAspect="1"/>
          </p:cNvPicPr>
          <p:nvPr/>
        </p:nvPicPr>
        <p:blipFill>
          <a:blip r:embed="rId4"/>
          <a:stretch>
            <a:fillRect/>
          </a:stretch>
        </p:blipFill>
        <p:spPr>
          <a:xfrm>
            <a:off x="2085787" y="4133881"/>
            <a:ext cx="3296110" cy="2152950"/>
          </a:xfrm>
          <a:prstGeom prst="rect">
            <a:avLst/>
          </a:prstGeom>
          <a:ln>
            <a:solidFill>
              <a:schemeClr val="tx1"/>
            </a:solidFill>
          </a:ln>
        </p:spPr>
      </p:pic>
      <p:pic>
        <p:nvPicPr>
          <p:cNvPr id="12" name="Obrázek 11">
            <a:extLst>
              <a:ext uri="{FF2B5EF4-FFF2-40B4-BE49-F238E27FC236}">
                <a16:creationId xmlns:a16="http://schemas.microsoft.com/office/drawing/2014/main" id="{33A81454-75F4-4214-9537-513C65482F53}"/>
              </a:ext>
            </a:extLst>
          </p:cNvPr>
          <p:cNvPicPr>
            <a:picLocks noChangeAspect="1"/>
          </p:cNvPicPr>
          <p:nvPr/>
        </p:nvPicPr>
        <p:blipFill rotWithShape="1">
          <a:blip r:embed="rId5"/>
          <a:srcRect t="12866"/>
          <a:stretch/>
        </p:blipFill>
        <p:spPr>
          <a:xfrm>
            <a:off x="5573443" y="4406537"/>
            <a:ext cx="4037192" cy="1846574"/>
          </a:xfrm>
          <a:prstGeom prst="rect">
            <a:avLst/>
          </a:prstGeom>
        </p:spPr>
      </p:pic>
      <p:sp>
        <p:nvSpPr>
          <p:cNvPr id="3" name="Ovál 2">
            <a:extLst>
              <a:ext uri="{FF2B5EF4-FFF2-40B4-BE49-F238E27FC236}">
                <a16:creationId xmlns:a16="http://schemas.microsoft.com/office/drawing/2014/main" id="{8117AEB0-90D2-46B6-9634-049345FED614}"/>
              </a:ext>
            </a:extLst>
          </p:cNvPr>
          <p:cNvSpPr/>
          <p:nvPr/>
        </p:nvSpPr>
        <p:spPr>
          <a:xfrm>
            <a:off x="6383382" y="2007327"/>
            <a:ext cx="257175" cy="2381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115624296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Připravované novely právních předpisů</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64</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57188" lvl="1" indent="-357188" algn="l">
              <a:buFont typeface="Arial" panose="020B0604020202020204" pitchFamily="34" charset="0"/>
              <a:buChar char="•"/>
            </a:pPr>
            <a:r>
              <a:rPr lang="cs-CZ" sz="2400" dirty="0"/>
              <a:t>Novela zákona č. 326/2004 Sb., o rostlinolékařské péči (č. 273/2023 s účinností od 1.7.2023 – „budoucí znění)</a:t>
            </a:r>
          </a:p>
          <a:p>
            <a:pPr marL="814388" lvl="2" indent="-357188" algn="l">
              <a:buFont typeface="Arial" panose="020B0604020202020204" pitchFamily="34" charset="0"/>
              <a:buChar char="•"/>
            </a:pPr>
            <a:r>
              <a:rPr lang="cs-CZ" sz="2200" dirty="0"/>
              <a:t>Nový odstavec 7 v § 60:</a:t>
            </a:r>
          </a:p>
          <a:p>
            <a:pPr marL="814388" lvl="2" indent="-357188" algn="l">
              <a:buFont typeface="Arial" panose="020B0604020202020204" pitchFamily="34" charset="0"/>
              <a:buChar char="•"/>
            </a:pPr>
            <a:endParaRPr lang="cs-CZ" sz="2200" dirty="0"/>
          </a:p>
          <a:p>
            <a:pPr marL="814388" lvl="2" indent="-357188" algn="l">
              <a:buFont typeface="Arial" panose="020B0604020202020204" pitchFamily="34" charset="0"/>
              <a:buChar char="•"/>
            </a:pPr>
            <a:endParaRPr lang="cs-CZ" sz="2200" dirty="0"/>
          </a:p>
          <a:p>
            <a:pPr marL="814388" lvl="2" indent="-357188" algn="l">
              <a:buFont typeface="Arial" panose="020B0604020202020204" pitchFamily="34" charset="0"/>
              <a:buChar char="•"/>
            </a:pPr>
            <a:endParaRPr lang="cs-CZ" sz="2200" dirty="0"/>
          </a:p>
          <a:p>
            <a:pPr marL="814388" lvl="2" indent="-357188" algn="l">
              <a:buFont typeface="Arial" panose="020B0604020202020204" pitchFamily="34" charset="0"/>
              <a:buChar char="•"/>
            </a:pPr>
            <a:r>
              <a:rPr lang="cs-CZ" sz="2200" dirty="0"/>
              <a:t>Nový § 60 a - “ Úložiště“</a:t>
            </a:r>
          </a:p>
          <a:p>
            <a:pPr marL="814388" lvl="2" indent="-357188" algn="l">
              <a:buFont typeface="Arial" panose="020B0604020202020204" pitchFamily="34" charset="0"/>
              <a:buChar char="•"/>
            </a:pPr>
            <a:endParaRPr lang="cs-CZ" sz="2200" dirty="0"/>
          </a:p>
          <a:p>
            <a:pPr marL="457200" lvl="3" algn="l"/>
            <a:endParaRPr lang="cs-CZ" sz="2200" dirty="0"/>
          </a:p>
          <a:p>
            <a:pPr marL="361950" lvl="2" indent="-361950" algn="l">
              <a:buFont typeface="Arial" panose="020B0604020202020204" pitchFamily="34" charset="0"/>
              <a:buChar char="•"/>
            </a:pPr>
            <a:endParaRPr lang="cs-CZ" sz="2200" dirty="0"/>
          </a:p>
          <a:p>
            <a:pPr marL="814388" lvl="2" indent="-357188" algn="l">
              <a:buFont typeface="Arial" panose="020B0604020202020204" pitchFamily="34" charset="0"/>
              <a:buChar char="•"/>
            </a:pPr>
            <a:endParaRPr lang="cs-CZ" sz="2200" dirty="0"/>
          </a:p>
          <a:p>
            <a:pPr marL="357188" lvl="1" indent="-357188" algn="l">
              <a:buFont typeface="Arial" panose="020B0604020202020204" pitchFamily="34" charset="0"/>
              <a:buChar char="•"/>
            </a:pPr>
            <a:endParaRPr lang="cs-CZ" sz="2400" dirty="0"/>
          </a:p>
          <a:p>
            <a:pPr marL="357188" lvl="1" indent="-357188" algn="l">
              <a:buFont typeface="Arial" panose="020B0604020202020204" pitchFamily="34" charset="0"/>
              <a:buChar char="•"/>
            </a:pPr>
            <a:endParaRPr lang="cs-CZ" sz="2400" dirty="0"/>
          </a:p>
          <a:p>
            <a:pPr marL="357188" lvl="1" indent="-357188" algn="l">
              <a:buFont typeface="Arial" panose="020B0604020202020204" pitchFamily="34" charset="0"/>
              <a:buChar char="•"/>
            </a:pPr>
            <a:endParaRPr lang="cs-CZ" sz="2400" dirty="0"/>
          </a:p>
          <a:p>
            <a:pPr marL="357188" lvl="1" indent="-357188" algn="l">
              <a:buFont typeface="Arial" panose="020B0604020202020204" pitchFamily="34" charset="0"/>
              <a:buChar char="•"/>
            </a:pPr>
            <a:endParaRPr lang="cs-CZ" sz="2400" dirty="0"/>
          </a:p>
          <a:p>
            <a:pPr marL="357188" lvl="1" indent="-357188" algn="l">
              <a:buFont typeface="Arial" panose="020B0604020202020204" pitchFamily="34" charset="0"/>
              <a:buChar char="•"/>
            </a:pPr>
            <a:endParaRPr lang="cs-CZ" sz="2400" dirty="0"/>
          </a:p>
          <a:p>
            <a:pPr marL="357188" lvl="1" indent="-357188" algn="l">
              <a:buFont typeface="Arial" panose="020B0604020202020204" pitchFamily="34" charset="0"/>
              <a:buChar char="•"/>
            </a:pPr>
            <a:endParaRPr lang="cs-CZ" sz="2400" dirty="0"/>
          </a:p>
          <a:p>
            <a:pPr marL="357188" lvl="1" indent="-357188" algn="l">
              <a:buFont typeface="Arial" panose="020B0604020202020204" pitchFamily="34" charset="0"/>
              <a:buChar char="•"/>
            </a:pPr>
            <a:endParaRPr lang="cs-CZ" sz="2400" dirty="0"/>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29F03B46-63B5-2525-18C8-BD64E2596CD8}"/>
              </a:ext>
            </a:extLst>
          </p:cNvPr>
          <p:cNvPicPr>
            <a:picLocks noChangeAspect="1"/>
          </p:cNvPicPr>
          <p:nvPr/>
        </p:nvPicPr>
        <p:blipFill>
          <a:blip r:embed="rId2"/>
          <a:stretch>
            <a:fillRect/>
          </a:stretch>
        </p:blipFill>
        <p:spPr>
          <a:xfrm>
            <a:off x="1761518" y="2457399"/>
            <a:ext cx="8668960" cy="724001"/>
          </a:xfrm>
          <a:prstGeom prst="rect">
            <a:avLst/>
          </a:prstGeom>
          <a:ln>
            <a:solidFill>
              <a:schemeClr val="tx2"/>
            </a:solidFill>
          </a:ln>
        </p:spPr>
      </p:pic>
      <p:pic>
        <p:nvPicPr>
          <p:cNvPr id="6" name="Obrázek 5">
            <a:extLst>
              <a:ext uri="{FF2B5EF4-FFF2-40B4-BE49-F238E27FC236}">
                <a16:creationId xmlns:a16="http://schemas.microsoft.com/office/drawing/2014/main" id="{5B080268-414A-5611-0A71-940BFA6E609D}"/>
              </a:ext>
            </a:extLst>
          </p:cNvPr>
          <p:cNvPicPr>
            <a:picLocks noChangeAspect="1"/>
          </p:cNvPicPr>
          <p:nvPr/>
        </p:nvPicPr>
        <p:blipFill>
          <a:blip r:embed="rId3"/>
          <a:stretch>
            <a:fillRect/>
          </a:stretch>
        </p:blipFill>
        <p:spPr>
          <a:xfrm>
            <a:off x="1914189" y="3823009"/>
            <a:ext cx="8516289" cy="760383"/>
          </a:xfrm>
          <a:prstGeom prst="rect">
            <a:avLst/>
          </a:prstGeom>
          <a:ln>
            <a:solidFill>
              <a:schemeClr val="tx1"/>
            </a:solidFill>
          </a:ln>
        </p:spPr>
      </p:pic>
    </p:spTree>
    <p:extLst>
      <p:ext uri="{BB962C8B-B14F-4D97-AF65-F5344CB8AC3E}">
        <p14:creationId xmlns:p14="http://schemas.microsoft.com/office/powerpoint/2010/main" val="421717559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fontScale="90000"/>
          </a:bodyPr>
          <a:lstStyle/>
          <a:p>
            <a:pPr algn="l"/>
            <a:r>
              <a:rPr lang="cs-CZ" sz="3200" b="1" dirty="0"/>
              <a:t>Bilance organické hmoty – požadavek </a:t>
            </a:r>
            <a:r>
              <a:rPr lang="cs-CZ" sz="3200" b="1" dirty="0" err="1"/>
              <a:t>celofaremní</a:t>
            </a:r>
            <a:r>
              <a:rPr lang="cs-CZ" sz="3200" b="1" dirty="0"/>
              <a:t> </a:t>
            </a:r>
            <a:r>
              <a:rPr lang="cs-CZ" sz="3200" b="1" dirty="0" err="1"/>
              <a:t>ekoplatby</a:t>
            </a:r>
            <a:endParaRPr lang="cs-CZ" sz="3200" b="1" dirty="0"/>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65</a:t>
            </a:fld>
            <a:endParaRPr lang="cs-CZ"/>
          </a:p>
        </p:txBody>
      </p:sp>
      <p:sp>
        <p:nvSpPr>
          <p:cNvPr id="7" name="Podnadpis 2">
            <a:extLst>
              <a:ext uri="{FF2B5EF4-FFF2-40B4-BE49-F238E27FC236}">
                <a16:creationId xmlns:a16="http://schemas.microsoft.com/office/drawing/2014/main" id="{5B36B30C-FF94-6443-E67A-490D143FE44B}"/>
              </a:ext>
            </a:extLst>
          </p:cNvPr>
          <p:cNvSpPr>
            <a:spLocks noGrp="1"/>
          </p:cNvSpPr>
          <p:nvPr>
            <p:ph type="subTitle" idx="1"/>
          </p:nvPr>
        </p:nvSpPr>
        <p:spPr>
          <a:xfrm>
            <a:off x="1524000" y="1078377"/>
            <a:ext cx="9144000" cy="5343525"/>
          </a:xfrm>
          <a:ln>
            <a:solidFill>
              <a:srgbClr val="003399"/>
            </a:solidFill>
          </a:ln>
        </p:spPr>
        <p:txBody>
          <a:bodyPr>
            <a:normAutofit fontScale="92500" lnSpcReduction="10000"/>
          </a:bodyPr>
          <a:lstStyle/>
          <a:p>
            <a:pPr algn="l"/>
            <a:r>
              <a:rPr lang="cs-CZ" sz="2200" b="1" dirty="0">
                <a:solidFill>
                  <a:srgbClr val="003399"/>
                </a:solidFill>
                <a:latin typeface="Arial" panose="020B0604020202020204" pitchFamily="34" charset="0"/>
                <a:cs typeface="Arial" panose="020B0604020202020204" pitchFamily="34" charset="0"/>
              </a:rPr>
              <a:t>Kultura R</a:t>
            </a:r>
            <a:r>
              <a:rPr lang="cs-CZ" sz="2200" dirty="0">
                <a:solidFill>
                  <a:srgbClr val="003399"/>
                </a:solidFill>
                <a:latin typeface="Arial" panose="020B0604020202020204" pitchFamily="34" charset="0"/>
                <a:cs typeface="Arial" panose="020B0604020202020204" pitchFamily="34" charset="0"/>
              </a:rPr>
              <a:t>:</a:t>
            </a:r>
          </a:p>
          <a:p>
            <a:pPr marL="285750" indent="-285750" algn="just">
              <a:spcBef>
                <a:spcPts val="720"/>
              </a:spcBef>
              <a:spcAft>
                <a:spcPts val="720"/>
              </a:spcAft>
              <a:buFont typeface="Arial" panose="020B0604020202020204" pitchFamily="34" charset="0"/>
              <a:buChar char="•"/>
            </a:pPr>
            <a:r>
              <a:rPr lang="cs-CZ" sz="2200" b="1" dirty="0">
                <a:solidFill>
                  <a:srgbClr val="003399"/>
                </a:solidFill>
                <a:latin typeface="Arial" panose="020B0604020202020204" pitchFamily="34" charset="0"/>
                <a:ea typeface="Times New Roman" panose="02020603050405020304" pitchFamily="18" charset="0"/>
              </a:rPr>
              <a:t>udržitelné hospodaření s organickou hmotou</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žadatelé RUG nad 30 ha ke dni podání JŽ</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od 1.7. roku předcházejícího roku podání JŽ do 30.6. roku podání JŽ</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35 % RUG (jenom lehké nebo těžké půdy 30 % RUG, popř. vážený průměr)</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lehké a těžké půdy = vyjmenované HPJ</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údaje z LPIS (převažující půdní druh pro každý DPB)</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 podíl se upraví (sníží nebo zvýší) podle zastoupení vybraných plodin na základě váhových koeficientů</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váhové koeficienty pro jednotlivá hnojiva nebo opatření (viz příloha NV)</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více opatření na jedné ploše </a:t>
            </a:r>
            <a:r>
              <a:rPr lang="cs-CZ" dirty="0">
                <a:solidFill>
                  <a:srgbClr val="003399"/>
                </a:solidFill>
                <a:latin typeface="Arial" panose="020B0604020202020204" pitchFamily="34" charset="0"/>
                <a:sym typeface="Wingdings" panose="05000000000000000000" pitchFamily="2" charset="2"/>
              </a:rPr>
              <a:t> opatření se započte vícekrát</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zpracování výpočtu bilance OH do 30.9. (předložení při kontrole na místě, původně do 31.7.)</a:t>
            </a:r>
          </a:p>
          <a:p>
            <a:pPr marL="742950" lvl="1" indent="-285750" algn="just">
              <a:spcBef>
                <a:spcPts val="720"/>
              </a:spcBef>
              <a:spcAft>
                <a:spcPts val="720"/>
              </a:spcAft>
              <a:buFont typeface="Arial" panose="020B0604020202020204" pitchFamily="34" charset="0"/>
              <a:buChar char="•"/>
            </a:pPr>
            <a:r>
              <a:rPr lang="cs-CZ" dirty="0">
                <a:solidFill>
                  <a:srgbClr val="003399"/>
                </a:solidFill>
                <a:latin typeface="Arial" panose="020B0604020202020204" pitchFamily="34" charset="0"/>
              </a:rPr>
              <a:t>elektronické vedení evidence hnojiv (původní požadavek vypuštěn)</a:t>
            </a:r>
          </a:p>
          <a:p>
            <a:pPr marL="742950" lvl="1" indent="-285750" algn="just">
              <a:spcBef>
                <a:spcPts val="720"/>
              </a:spcBef>
              <a:spcAft>
                <a:spcPts val="720"/>
              </a:spcAft>
              <a:buFont typeface="Arial" panose="020B0604020202020204" pitchFamily="34" charset="0"/>
              <a:buChar char="•"/>
            </a:pPr>
            <a:endParaRPr lang="cs-CZ" dirty="0">
              <a:solidFill>
                <a:srgbClr val="003399"/>
              </a:solidFill>
              <a:latin typeface="Arial" panose="020B0604020202020204" pitchFamily="34" charset="0"/>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ndParaRPr>
          </a:p>
          <a:p>
            <a:pPr lvl="2" algn="just">
              <a:spcBef>
                <a:spcPts val="720"/>
              </a:spcBef>
              <a:spcAft>
                <a:spcPts val="720"/>
              </a:spcAft>
            </a:pPr>
            <a:endParaRPr lang="cs-CZ" sz="2000" dirty="0">
              <a:solidFill>
                <a:srgbClr val="003399"/>
              </a:solidFill>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ffectLst/>
              <a:latin typeface="Arial" panose="020B0604020202020204" pitchFamily="34" charset="0"/>
              <a:ea typeface="Times New Roman" panose="02020603050405020304" pitchFamily="18" charset="0"/>
            </a:endParaRPr>
          </a:p>
          <a:p>
            <a:pPr marL="342900" indent="-342900" algn="l">
              <a:buFont typeface="Arial" panose="020B0604020202020204" pitchFamily="34" charset="0"/>
              <a:buChar char="•"/>
            </a:pPr>
            <a:endParaRPr lang="cs-CZ" dirty="0">
              <a:solidFill>
                <a:srgbClr val="003399"/>
              </a:solidFill>
            </a:endParaRPr>
          </a:p>
          <a:p>
            <a:pPr marL="342900" indent="-342900" algn="l">
              <a:buFont typeface="Arial" panose="020B0604020202020204" pitchFamily="34" charset="0"/>
              <a:buChar char="•"/>
            </a:pPr>
            <a:endParaRPr lang="cs-CZ" dirty="0">
              <a:solidFill>
                <a:srgbClr val="003399"/>
              </a:solidFill>
            </a:endParaRPr>
          </a:p>
        </p:txBody>
      </p:sp>
    </p:spTree>
    <p:extLst>
      <p:ext uri="{BB962C8B-B14F-4D97-AF65-F5344CB8AC3E}">
        <p14:creationId xmlns:p14="http://schemas.microsoft.com/office/powerpoint/2010/main" val="37359156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fontScale="90000"/>
          </a:bodyPr>
          <a:lstStyle/>
          <a:p>
            <a:pPr algn="l"/>
            <a:r>
              <a:rPr lang="cs-CZ" sz="3200" b="1" dirty="0"/>
              <a:t>Bilance organické hmoty – požadavek </a:t>
            </a:r>
            <a:r>
              <a:rPr lang="cs-CZ" sz="3200" b="1" dirty="0" err="1"/>
              <a:t>celofaremní</a:t>
            </a:r>
            <a:r>
              <a:rPr lang="cs-CZ" sz="3200" b="1" dirty="0"/>
              <a:t> </a:t>
            </a:r>
            <a:r>
              <a:rPr lang="cs-CZ" sz="3200" b="1" dirty="0" err="1"/>
              <a:t>ekoplatby</a:t>
            </a:r>
            <a:endParaRPr lang="cs-CZ" sz="3200" b="1" dirty="0"/>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66</a:t>
            </a:fld>
            <a:endParaRPr lang="cs-CZ"/>
          </a:p>
        </p:txBody>
      </p:sp>
      <p:sp>
        <p:nvSpPr>
          <p:cNvPr id="7" name="Podnadpis 2">
            <a:extLst>
              <a:ext uri="{FF2B5EF4-FFF2-40B4-BE49-F238E27FC236}">
                <a16:creationId xmlns:a16="http://schemas.microsoft.com/office/drawing/2014/main" id="{5B36B30C-FF94-6443-E67A-490D143FE44B}"/>
              </a:ext>
            </a:extLst>
          </p:cNvPr>
          <p:cNvSpPr>
            <a:spLocks noGrp="1"/>
          </p:cNvSpPr>
          <p:nvPr>
            <p:ph type="subTitle" idx="1"/>
          </p:nvPr>
        </p:nvSpPr>
        <p:spPr>
          <a:xfrm>
            <a:off x="1524000" y="1078377"/>
            <a:ext cx="9144000" cy="5343525"/>
          </a:xfrm>
          <a:ln>
            <a:solidFill>
              <a:srgbClr val="003399"/>
            </a:solidFill>
          </a:ln>
        </p:spPr>
        <p:txBody>
          <a:bodyPr>
            <a:normAutofit/>
          </a:bodyPr>
          <a:lstStyle/>
          <a:p>
            <a:pPr algn="l"/>
            <a:r>
              <a:rPr lang="cs-CZ" sz="2200" b="1" dirty="0">
                <a:solidFill>
                  <a:srgbClr val="003399"/>
                </a:solidFill>
                <a:latin typeface="Arial" panose="020B0604020202020204" pitchFamily="34" charset="0"/>
                <a:cs typeface="Arial" panose="020B0604020202020204" pitchFamily="34" charset="0"/>
              </a:rPr>
              <a:t>Bilance OH (</a:t>
            </a:r>
            <a:r>
              <a:rPr lang="cs-CZ" sz="2200" b="1" dirty="0" err="1">
                <a:solidFill>
                  <a:srgbClr val="003399"/>
                </a:solidFill>
                <a:latin typeface="Arial" panose="020B0604020202020204" pitchFamily="34" charset="0"/>
                <a:cs typeface="Arial" panose="020B0604020202020204" pitchFamily="34" charset="0"/>
              </a:rPr>
              <a:t>xls</a:t>
            </a:r>
            <a:r>
              <a:rPr lang="cs-CZ" sz="2200" b="1" dirty="0">
                <a:solidFill>
                  <a:srgbClr val="003399"/>
                </a:solidFill>
                <a:latin typeface="Arial" panose="020B0604020202020204" pitchFamily="34" charset="0"/>
                <a:cs typeface="Arial" panose="020B0604020202020204" pitchFamily="34" charset="0"/>
              </a:rPr>
              <a:t>):www.vurv.cz (odkaz na obě bilance)</a:t>
            </a:r>
            <a:endParaRPr lang="cs-CZ" dirty="0">
              <a:solidFill>
                <a:srgbClr val="003399"/>
              </a:solidFill>
              <a:latin typeface="Arial" panose="020B0604020202020204" pitchFamily="34" charset="0"/>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latin typeface="Arial" panose="020B0604020202020204" pitchFamily="34" charset="0"/>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ndParaRPr>
          </a:p>
          <a:p>
            <a:pPr lvl="2" algn="just">
              <a:spcBef>
                <a:spcPts val="720"/>
              </a:spcBef>
              <a:spcAft>
                <a:spcPts val="720"/>
              </a:spcAft>
            </a:pPr>
            <a:endParaRPr lang="cs-CZ" sz="2000" dirty="0">
              <a:solidFill>
                <a:srgbClr val="003399"/>
              </a:solidFill>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ffectLst/>
              <a:latin typeface="Arial" panose="020B0604020202020204" pitchFamily="34" charset="0"/>
              <a:ea typeface="Times New Roman" panose="02020603050405020304" pitchFamily="18" charset="0"/>
            </a:endParaRPr>
          </a:p>
          <a:p>
            <a:pPr marL="342900" indent="-342900" algn="l">
              <a:buFont typeface="Arial" panose="020B0604020202020204" pitchFamily="34" charset="0"/>
              <a:buChar char="•"/>
            </a:pPr>
            <a:endParaRPr lang="cs-CZ" dirty="0">
              <a:solidFill>
                <a:srgbClr val="003399"/>
              </a:solidFill>
            </a:endParaRPr>
          </a:p>
          <a:p>
            <a:pPr marL="342900" indent="-342900" algn="l">
              <a:buFont typeface="Arial" panose="020B0604020202020204" pitchFamily="34" charset="0"/>
              <a:buChar char="•"/>
            </a:pPr>
            <a:endParaRPr lang="cs-CZ" dirty="0">
              <a:solidFill>
                <a:srgbClr val="003399"/>
              </a:solidFill>
            </a:endParaRPr>
          </a:p>
        </p:txBody>
      </p:sp>
      <p:pic>
        <p:nvPicPr>
          <p:cNvPr id="4" name="Obrázek 3">
            <a:extLst>
              <a:ext uri="{FF2B5EF4-FFF2-40B4-BE49-F238E27FC236}">
                <a16:creationId xmlns:a16="http://schemas.microsoft.com/office/drawing/2014/main" id="{0DED9A42-1148-A777-985C-AF96CEF006F2}"/>
              </a:ext>
            </a:extLst>
          </p:cNvPr>
          <p:cNvPicPr>
            <a:picLocks noChangeAspect="1"/>
          </p:cNvPicPr>
          <p:nvPr/>
        </p:nvPicPr>
        <p:blipFill>
          <a:blip r:embed="rId2"/>
          <a:stretch>
            <a:fillRect/>
          </a:stretch>
        </p:blipFill>
        <p:spPr>
          <a:xfrm>
            <a:off x="1743075" y="1564001"/>
            <a:ext cx="8462454" cy="4635651"/>
          </a:xfrm>
          <a:prstGeom prst="rect">
            <a:avLst/>
          </a:prstGeom>
        </p:spPr>
      </p:pic>
    </p:spTree>
    <p:extLst>
      <p:ext uri="{BB962C8B-B14F-4D97-AF65-F5344CB8AC3E}">
        <p14:creationId xmlns:p14="http://schemas.microsoft.com/office/powerpoint/2010/main" val="297728686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fontScale="90000"/>
          </a:bodyPr>
          <a:lstStyle/>
          <a:p>
            <a:pPr algn="l"/>
            <a:r>
              <a:rPr lang="cs-CZ" sz="3200" b="1" dirty="0"/>
              <a:t>Bilance organické hmoty – požadavek </a:t>
            </a:r>
            <a:r>
              <a:rPr lang="cs-CZ" sz="3200" b="1" dirty="0" err="1"/>
              <a:t>celofaremní</a:t>
            </a:r>
            <a:r>
              <a:rPr lang="cs-CZ" sz="3200" b="1" dirty="0"/>
              <a:t> </a:t>
            </a:r>
            <a:r>
              <a:rPr lang="cs-CZ" sz="3200" b="1" dirty="0" err="1"/>
              <a:t>ekoplatby</a:t>
            </a:r>
            <a:endParaRPr lang="cs-CZ" sz="3200" b="1" dirty="0"/>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67</a:t>
            </a:fld>
            <a:endParaRPr lang="cs-CZ"/>
          </a:p>
        </p:txBody>
      </p:sp>
      <p:sp>
        <p:nvSpPr>
          <p:cNvPr id="7" name="Podnadpis 2">
            <a:extLst>
              <a:ext uri="{FF2B5EF4-FFF2-40B4-BE49-F238E27FC236}">
                <a16:creationId xmlns:a16="http://schemas.microsoft.com/office/drawing/2014/main" id="{5B36B30C-FF94-6443-E67A-490D143FE44B}"/>
              </a:ext>
            </a:extLst>
          </p:cNvPr>
          <p:cNvSpPr>
            <a:spLocks noGrp="1"/>
          </p:cNvSpPr>
          <p:nvPr>
            <p:ph type="subTitle" idx="1"/>
          </p:nvPr>
        </p:nvSpPr>
        <p:spPr>
          <a:xfrm>
            <a:off x="1524000" y="1078377"/>
            <a:ext cx="9144000" cy="5343525"/>
          </a:xfrm>
          <a:ln>
            <a:solidFill>
              <a:srgbClr val="003399"/>
            </a:solidFill>
          </a:ln>
        </p:spPr>
        <p:txBody>
          <a:bodyPr>
            <a:normAutofit/>
          </a:bodyPr>
          <a:lstStyle/>
          <a:p>
            <a:pPr marL="342900" indent="-342900" algn="l">
              <a:buFont typeface="Arial" panose="020B0604020202020204" pitchFamily="34" charset="0"/>
              <a:buChar char="•"/>
            </a:pPr>
            <a:r>
              <a:rPr lang="cs-CZ" dirty="0">
                <a:cs typeface="Arial" panose="020B0604020202020204" pitchFamily="34" charset="0"/>
              </a:rPr>
              <a:t>Bilance OH</a:t>
            </a:r>
          </a:p>
          <a:p>
            <a:pPr marL="800100" lvl="1" indent="-342900" algn="l">
              <a:buFont typeface="Arial" panose="020B0604020202020204" pitchFamily="34" charset="0"/>
              <a:buChar char="•"/>
            </a:pPr>
            <a:r>
              <a:rPr lang="cs-CZ" sz="2400" dirty="0">
                <a:cs typeface="Arial" panose="020B0604020202020204" pitchFamily="34" charset="0"/>
              </a:rPr>
              <a:t>1. vyplnit název závodu</a:t>
            </a:r>
          </a:p>
          <a:p>
            <a:pPr marL="800100" lvl="1" indent="-342900" algn="l">
              <a:buFont typeface="Arial" panose="020B0604020202020204" pitchFamily="34" charset="0"/>
              <a:buChar char="•"/>
            </a:pPr>
            <a:endParaRPr lang="cs-CZ" sz="2400" dirty="0">
              <a:cs typeface="Arial" panose="020B0604020202020204" pitchFamily="34" charset="0"/>
            </a:endParaRPr>
          </a:p>
          <a:p>
            <a:pPr marL="800100" lvl="1" indent="-342900" algn="l">
              <a:buFont typeface="Arial" panose="020B0604020202020204" pitchFamily="34" charset="0"/>
              <a:buChar char="•"/>
            </a:pPr>
            <a:endParaRPr lang="cs-CZ" sz="2400" dirty="0">
              <a:cs typeface="Arial" panose="020B0604020202020204" pitchFamily="34" charset="0"/>
            </a:endParaRPr>
          </a:p>
          <a:p>
            <a:pPr marL="800100" lvl="1" indent="-342900" algn="l">
              <a:buFont typeface="Arial" panose="020B0604020202020204" pitchFamily="34" charset="0"/>
              <a:buChar char="•"/>
            </a:pPr>
            <a:endParaRPr lang="cs-CZ" sz="2400" dirty="0">
              <a:cs typeface="Arial" panose="020B0604020202020204" pitchFamily="34" charset="0"/>
            </a:endParaRPr>
          </a:p>
          <a:p>
            <a:pPr marL="800100" lvl="1" indent="-342900" algn="l">
              <a:buFont typeface="Arial" panose="020B0604020202020204" pitchFamily="34" charset="0"/>
              <a:buChar char="•"/>
            </a:pPr>
            <a:r>
              <a:rPr lang="cs-CZ" sz="2400" dirty="0">
                <a:cs typeface="Arial" panose="020B0604020202020204" pitchFamily="34" charset="0"/>
              </a:rPr>
              <a:t>2. vyplnit údaje o výměře půdy podle půdního druhu a vybraných pěstovaných plodinách</a:t>
            </a:r>
          </a:p>
          <a:p>
            <a:pPr marL="1257300" lvl="2" indent="-342900" algn="l">
              <a:buFont typeface="Arial" panose="020B0604020202020204" pitchFamily="34" charset="0"/>
              <a:buChar char="•"/>
            </a:pPr>
            <a:r>
              <a:rPr lang="cs-CZ" sz="2200" dirty="0">
                <a:cs typeface="Arial" panose="020B0604020202020204" pitchFamily="34" charset="0"/>
              </a:rPr>
              <a:t>tisk č. 2</a:t>
            </a:r>
          </a:p>
          <a:p>
            <a:pPr marL="1257300" lvl="2" indent="-342900" algn="l">
              <a:buFont typeface="Arial" panose="020B0604020202020204" pitchFamily="34" charset="0"/>
              <a:buChar char="•"/>
            </a:pPr>
            <a:endParaRPr lang="cs-CZ" sz="2200" dirty="0">
              <a:cs typeface="Arial" panose="020B0604020202020204" pitchFamily="34" charset="0"/>
            </a:endParaRPr>
          </a:p>
          <a:p>
            <a:pPr marL="1257300" lvl="2" indent="-342900" algn="l">
              <a:buFont typeface="Arial" panose="020B0604020202020204" pitchFamily="34" charset="0"/>
              <a:buChar char="•"/>
            </a:pPr>
            <a:endParaRPr lang="cs-CZ" sz="2200" dirty="0">
              <a:cs typeface="Arial" panose="020B0604020202020204" pitchFamily="34" charset="0"/>
            </a:endParaRPr>
          </a:p>
          <a:p>
            <a:pPr marL="1257300" lvl="2" indent="-342900" algn="l">
              <a:buFont typeface="Arial" panose="020B0604020202020204" pitchFamily="34" charset="0"/>
              <a:buChar char="•"/>
            </a:pPr>
            <a:endParaRPr lang="cs-CZ" sz="2200" dirty="0">
              <a:cs typeface="Arial" panose="020B0604020202020204" pitchFamily="34" charset="0"/>
            </a:endParaRPr>
          </a:p>
          <a:p>
            <a:pPr marL="1257300" lvl="2" indent="-342900" algn="l">
              <a:buFont typeface="Arial" panose="020B0604020202020204" pitchFamily="34" charset="0"/>
              <a:buChar char="•"/>
            </a:pPr>
            <a:r>
              <a:rPr lang="cs-CZ" sz="2200" dirty="0">
                <a:cs typeface="Arial" panose="020B0604020202020204" pitchFamily="34" charset="0"/>
              </a:rPr>
              <a:t>JŽ 2023</a:t>
            </a:r>
            <a:endParaRPr lang="cs-CZ" sz="2200" dirty="0">
              <a:solidFill>
                <a:srgbClr val="003399"/>
              </a:solidFill>
              <a:latin typeface="Arial" panose="020B0604020202020204" pitchFamily="34" charset="0"/>
              <a:cs typeface="Arial" panose="020B0604020202020204" pitchFamily="34" charset="0"/>
            </a:endParaRPr>
          </a:p>
          <a:p>
            <a:pPr algn="l"/>
            <a:r>
              <a:rPr lang="cs-CZ" sz="2200" dirty="0">
                <a:solidFill>
                  <a:srgbClr val="003399"/>
                </a:solidFill>
                <a:latin typeface="Arial" panose="020B0604020202020204" pitchFamily="34" charset="0"/>
                <a:cs typeface="Arial" panose="020B0604020202020204" pitchFamily="34" charset="0"/>
              </a:rPr>
              <a:t>	</a:t>
            </a:r>
            <a:endParaRPr lang="cs-CZ" dirty="0">
              <a:solidFill>
                <a:srgbClr val="003399"/>
              </a:solidFill>
              <a:latin typeface="Arial" panose="020B0604020202020204" pitchFamily="34" charset="0"/>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ndParaRPr>
          </a:p>
          <a:p>
            <a:pPr lvl="2" algn="just">
              <a:spcBef>
                <a:spcPts val="720"/>
              </a:spcBef>
              <a:spcAft>
                <a:spcPts val="720"/>
              </a:spcAft>
            </a:pPr>
            <a:endParaRPr lang="cs-CZ" sz="2000" dirty="0">
              <a:solidFill>
                <a:srgbClr val="003399"/>
              </a:solidFill>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ffectLst/>
              <a:latin typeface="Arial" panose="020B0604020202020204" pitchFamily="34" charset="0"/>
              <a:ea typeface="Times New Roman" panose="02020603050405020304" pitchFamily="18" charset="0"/>
            </a:endParaRPr>
          </a:p>
          <a:p>
            <a:pPr marL="342900" indent="-342900" algn="l">
              <a:buFont typeface="Arial" panose="020B0604020202020204" pitchFamily="34" charset="0"/>
              <a:buChar char="•"/>
            </a:pPr>
            <a:endParaRPr lang="cs-CZ" dirty="0">
              <a:solidFill>
                <a:srgbClr val="003399"/>
              </a:solidFill>
            </a:endParaRPr>
          </a:p>
          <a:p>
            <a:pPr marL="342900" indent="-342900" algn="l">
              <a:buFont typeface="Arial" panose="020B0604020202020204" pitchFamily="34" charset="0"/>
              <a:buChar char="•"/>
            </a:pPr>
            <a:endParaRPr lang="cs-CZ" dirty="0">
              <a:solidFill>
                <a:srgbClr val="003399"/>
              </a:solidFill>
            </a:endParaRPr>
          </a:p>
        </p:txBody>
      </p:sp>
      <p:pic>
        <p:nvPicPr>
          <p:cNvPr id="6" name="Obrázek 5">
            <a:extLst>
              <a:ext uri="{FF2B5EF4-FFF2-40B4-BE49-F238E27FC236}">
                <a16:creationId xmlns:a16="http://schemas.microsoft.com/office/drawing/2014/main" id="{EDA205F7-FCEB-E6BC-2BDB-6BC252A8B1F4}"/>
              </a:ext>
            </a:extLst>
          </p:cNvPr>
          <p:cNvPicPr>
            <a:picLocks noChangeAspect="1"/>
          </p:cNvPicPr>
          <p:nvPr/>
        </p:nvPicPr>
        <p:blipFill>
          <a:blip r:embed="rId2"/>
          <a:stretch>
            <a:fillRect/>
          </a:stretch>
        </p:blipFill>
        <p:spPr>
          <a:xfrm>
            <a:off x="1690072" y="1881125"/>
            <a:ext cx="8811855" cy="885949"/>
          </a:xfrm>
          <a:prstGeom prst="rect">
            <a:avLst/>
          </a:prstGeom>
        </p:spPr>
      </p:pic>
      <p:pic>
        <p:nvPicPr>
          <p:cNvPr id="13" name="Obrázek 12">
            <a:extLst>
              <a:ext uri="{FF2B5EF4-FFF2-40B4-BE49-F238E27FC236}">
                <a16:creationId xmlns:a16="http://schemas.microsoft.com/office/drawing/2014/main" id="{B1CB77B4-9B9C-F3ED-E7DD-1D791986CC1E}"/>
              </a:ext>
            </a:extLst>
          </p:cNvPr>
          <p:cNvPicPr>
            <a:picLocks noChangeAspect="1"/>
          </p:cNvPicPr>
          <p:nvPr/>
        </p:nvPicPr>
        <p:blipFill>
          <a:blip r:embed="rId3"/>
          <a:stretch>
            <a:fillRect/>
          </a:stretch>
        </p:blipFill>
        <p:spPr>
          <a:xfrm>
            <a:off x="5871881" y="3799606"/>
            <a:ext cx="4010585" cy="762106"/>
          </a:xfrm>
          <a:prstGeom prst="rect">
            <a:avLst/>
          </a:prstGeom>
        </p:spPr>
      </p:pic>
      <p:pic>
        <p:nvPicPr>
          <p:cNvPr id="15" name="Obrázek 14">
            <a:extLst>
              <a:ext uri="{FF2B5EF4-FFF2-40B4-BE49-F238E27FC236}">
                <a16:creationId xmlns:a16="http://schemas.microsoft.com/office/drawing/2014/main" id="{F953AE92-68F2-F982-15FA-807A333E2130}"/>
              </a:ext>
            </a:extLst>
          </p:cNvPr>
          <p:cNvPicPr>
            <a:picLocks noChangeAspect="1"/>
          </p:cNvPicPr>
          <p:nvPr/>
        </p:nvPicPr>
        <p:blipFill>
          <a:blip r:embed="rId4"/>
          <a:stretch>
            <a:fillRect/>
          </a:stretch>
        </p:blipFill>
        <p:spPr>
          <a:xfrm>
            <a:off x="5871880" y="5206214"/>
            <a:ext cx="4010585" cy="838317"/>
          </a:xfrm>
          <a:prstGeom prst="rect">
            <a:avLst/>
          </a:prstGeom>
        </p:spPr>
      </p:pic>
    </p:spTree>
    <p:extLst>
      <p:ext uri="{BB962C8B-B14F-4D97-AF65-F5344CB8AC3E}">
        <p14:creationId xmlns:p14="http://schemas.microsoft.com/office/powerpoint/2010/main" val="137516819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fontScale="90000"/>
          </a:bodyPr>
          <a:lstStyle/>
          <a:p>
            <a:pPr algn="l"/>
            <a:r>
              <a:rPr lang="cs-CZ" sz="3200" b="1" dirty="0"/>
              <a:t>Bilance organické hmoty – požadavek </a:t>
            </a:r>
            <a:r>
              <a:rPr lang="cs-CZ" sz="3200" b="1" dirty="0" err="1"/>
              <a:t>celofaremní</a:t>
            </a:r>
            <a:r>
              <a:rPr lang="cs-CZ" sz="3200" b="1" dirty="0"/>
              <a:t> </a:t>
            </a:r>
            <a:r>
              <a:rPr lang="cs-CZ" sz="3200" b="1" dirty="0" err="1"/>
              <a:t>ekoplatby</a:t>
            </a:r>
            <a:endParaRPr lang="cs-CZ" sz="3200" b="1" dirty="0"/>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68</a:t>
            </a:fld>
            <a:endParaRPr lang="cs-CZ"/>
          </a:p>
        </p:txBody>
      </p:sp>
      <p:sp>
        <p:nvSpPr>
          <p:cNvPr id="7" name="Podnadpis 2">
            <a:extLst>
              <a:ext uri="{FF2B5EF4-FFF2-40B4-BE49-F238E27FC236}">
                <a16:creationId xmlns:a16="http://schemas.microsoft.com/office/drawing/2014/main" id="{5B36B30C-FF94-6443-E67A-490D143FE44B}"/>
              </a:ext>
            </a:extLst>
          </p:cNvPr>
          <p:cNvSpPr>
            <a:spLocks noGrp="1"/>
          </p:cNvSpPr>
          <p:nvPr>
            <p:ph type="subTitle" idx="1"/>
          </p:nvPr>
        </p:nvSpPr>
        <p:spPr>
          <a:xfrm>
            <a:off x="1524000" y="1078377"/>
            <a:ext cx="9144000" cy="5343525"/>
          </a:xfrm>
          <a:ln>
            <a:solidFill>
              <a:srgbClr val="003399"/>
            </a:solidFill>
          </a:ln>
        </p:spPr>
        <p:txBody>
          <a:bodyPr>
            <a:normAutofit/>
          </a:bodyPr>
          <a:lstStyle/>
          <a:p>
            <a:pPr marL="342900" indent="-342900" algn="l">
              <a:buFont typeface="Arial" panose="020B0604020202020204" pitchFamily="34" charset="0"/>
              <a:buChar char="•"/>
            </a:pPr>
            <a:r>
              <a:rPr lang="cs-CZ" dirty="0">
                <a:cs typeface="Arial" panose="020B0604020202020204" pitchFamily="34" charset="0"/>
              </a:rPr>
              <a:t>Bilance OH</a:t>
            </a:r>
          </a:p>
          <a:p>
            <a:pPr marL="800100" lvl="1" indent="-342900" algn="l">
              <a:buFont typeface="Arial" panose="020B0604020202020204" pitchFamily="34" charset="0"/>
              <a:buChar char="•"/>
            </a:pPr>
            <a:r>
              <a:rPr lang="cs-CZ" sz="2400" dirty="0">
                <a:cs typeface="Arial" panose="020B0604020202020204" pitchFamily="34" charset="0"/>
              </a:rPr>
              <a:t>3. vyplnit hnojiva (t)</a:t>
            </a:r>
          </a:p>
          <a:p>
            <a:pPr marL="800100" lvl="1" indent="-342900" algn="l">
              <a:buFont typeface="Arial" panose="020B0604020202020204" pitchFamily="34" charset="0"/>
              <a:buChar char="•"/>
            </a:pPr>
            <a:endParaRPr lang="cs-CZ" sz="2400" dirty="0">
              <a:solidFill>
                <a:srgbClr val="003399"/>
              </a:solidFill>
              <a:latin typeface="Arial" panose="020B0604020202020204" pitchFamily="34" charset="0"/>
              <a:cs typeface="Arial" panose="020B0604020202020204" pitchFamily="34" charset="0"/>
            </a:endParaRPr>
          </a:p>
          <a:p>
            <a:pPr marL="800100" lvl="1" indent="-342900" algn="l">
              <a:buFont typeface="Arial" panose="020B0604020202020204" pitchFamily="34" charset="0"/>
              <a:buChar char="•"/>
            </a:pPr>
            <a:endParaRPr lang="cs-CZ" sz="2400" dirty="0">
              <a:solidFill>
                <a:srgbClr val="003399"/>
              </a:solidFill>
              <a:latin typeface="Arial" panose="020B0604020202020204" pitchFamily="34" charset="0"/>
              <a:cs typeface="Arial" panose="020B0604020202020204" pitchFamily="34" charset="0"/>
            </a:endParaRPr>
          </a:p>
          <a:p>
            <a:pPr marL="800100" lvl="1" indent="-342900" algn="l">
              <a:buFont typeface="Arial" panose="020B0604020202020204" pitchFamily="34" charset="0"/>
              <a:buChar char="•"/>
            </a:pPr>
            <a:endParaRPr lang="cs-CZ" sz="2400" dirty="0">
              <a:solidFill>
                <a:srgbClr val="003399"/>
              </a:solidFill>
              <a:latin typeface="Arial" panose="020B0604020202020204" pitchFamily="34" charset="0"/>
              <a:cs typeface="Arial" panose="020B0604020202020204" pitchFamily="34" charset="0"/>
            </a:endParaRPr>
          </a:p>
          <a:p>
            <a:pPr marL="800100" lvl="1" indent="-342900" algn="l">
              <a:buFont typeface="Arial" panose="020B0604020202020204" pitchFamily="34" charset="0"/>
              <a:buChar char="•"/>
            </a:pPr>
            <a:endParaRPr lang="cs-CZ" sz="2400" dirty="0">
              <a:solidFill>
                <a:srgbClr val="003399"/>
              </a:solidFill>
              <a:latin typeface="Arial" panose="020B0604020202020204" pitchFamily="34" charset="0"/>
              <a:cs typeface="Arial" panose="020B0604020202020204" pitchFamily="34" charset="0"/>
            </a:endParaRPr>
          </a:p>
          <a:p>
            <a:pPr marL="800100" lvl="1" indent="-342900" algn="l">
              <a:buFont typeface="Arial" panose="020B0604020202020204" pitchFamily="34" charset="0"/>
              <a:buChar char="•"/>
            </a:pPr>
            <a:endParaRPr lang="cs-CZ" sz="2400" dirty="0">
              <a:solidFill>
                <a:srgbClr val="003399"/>
              </a:solidFill>
              <a:latin typeface="Arial" panose="020B0604020202020204" pitchFamily="34" charset="0"/>
              <a:cs typeface="Arial" panose="020B0604020202020204" pitchFamily="34" charset="0"/>
            </a:endParaRPr>
          </a:p>
          <a:p>
            <a:pPr marL="800100" lvl="1" indent="-342900" algn="l">
              <a:buFont typeface="Arial" panose="020B0604020202020204" pitchFamily="34" charset="0"/>
              <a:buChar char="•"/>
            </a:pPr>
            <a:r>
              <a:rPr lang="cs-CZ" sz="2400" dirty="0">
                <a:cs typeface="Arial" panose="020B0604020202020204" pitchFamily="34" charset="0"/>
              </a:rPr>
              <a:t>4.</a:t>
            </a:r>
            <a:r>
              <a:rPr lang="cs-CZ" sz="2400" dirty="0">
                <a:solidFill>
                  <a:srgbClr val="003399"/>
                </a:solidFill>
                <a:latin typeface="Arial" panose="020B0604020202020204" pitchFamily="34" charset="0"/>
                <a:cs typeface="Arial" panose="020B0604020202020204" pitchFamily="34" charset="0"/>
              </a:rPr>
              <a:t> </a:t>
            </a:r>
            <a:r>
              <a:rPr lang="cs-CZ" sz="2400" dirty="0">
                <a:cs typeface="Arial" panose="020B0604020202020204" pitchFamily="34" charset="0"/>
              </a:rPr>
              <a:t>vyplnit opatření (ha), popř. plochy vybraných POT</a:t>
            </a:r>
            <a:endParaRPr lang="cs-CZ" sz="2200" dirty="0">
              <a:cs typeface="Arial" panose="020B0604020202020204" pitchFamily="34" charset="0"/>
            </a:endParaRPr>
          </a:p>
          <a:p>
            <a:pPr algn="l"/>
            <a:r>
              <a:rPr lang="cs-CZ" sz="2200" dirty="0">
                <a:solidFill>
                  <a:srgbClr val="003399"/>
                </a:solidFill>
                <a:latin typeface="Arial" panose="020B0604020202020204" pitchFamily="34" charset="0"/>
                <a:cs typeface="Arial" panose="020B0604020202020204" pitchFamily="34" charset="0"/>
              </a:rPr>
              <a:t>	</a:t>
            </a:r>
            <a:endParaRPr lang="cs-CZ" dirty="0">
              <a:solidFill>
                <a:srgbClr val="003399"/>
              </a:solidFill>
              <a:latin typeface="Arial" panose="020B0604020202020204" pitchFamily="34" charset="0"/>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ndParaRPr>
          </a:p>
          <a:p>
            <a:pPr lvl="2" algn="just">
              <a:spcBef>
                <a:spcPts val="720"/>
              </a:spcBef>
              <a:spcAft>
                <a:spcPts val="720"/>
              </a:spcAft>
            </a:pPr>
            <a:endParaRPr lang="cs-CZ" sz="2000" dirty="0">
              <a:solidFill>
                <a:srgbClr val="003399"/>
              </a:solidFill>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ffectLst/>
              <a:latin typeface="Arial" panose="020B0604020202020204" pitchFamily="34" charset="0"/>
              <a:ea typeface="Times New Roman" panose="02020603050405020304" pitchFamily="18" charset="0"/>
            </a:endParaRPr>
          </a:p>
          <a:p>
            <a:pPr marL="342900" indent="-342900" algn="l">
              <a:buFont typeface="Arial" panose="020B0604020202020204" pitchFamily="34" charset="0"/>
              <a:buChar char="•"/>
            </a:pPr>
            <a:endParaRPr lang="cs-CZ" dirty="0">
              <a:solidFill>
                <a:srgbClr val="003399"/>
              </a:solidFill>
            </a:endParaRPr>
          </a:p>
          <a:p>
            <a:pPr marL="342900" indent="-342900" algn="l">
              <a:buFont typeface="Arial" panose="020B0604020202020204" pitchFamily="34" charset="0"/>
              <a:buChar char="•"/>
            </a:pPr>
            <a:endParaRPr lang="cs-CZ" dirty="0">
              <a:solidFill>
                <a:srgbClr val="003399"/>
              </a:solidFill>
            </a:endParaRPr>
          </a:p>
        </p:txBody>
      </p:sp>
      <p:pic>
        <p:nvPicPr>
          <p:cNvPr id="4" name="Obrázek 3">
            <a:extLst>
              <a:ext uri="{FF2B5EF4-FFF2-40B4-BE49-F238E27FC236}">
                <a16:creationId xmlns:a16="http://schemas.microsoft.com/office/drawing/2014/main" id="{A5057A72-0C64-AAE8-FA56-737D053120A5}"/>
              </a:ext>
            </a:extLst>
          </p:cNvPr>
          <p:cNvPicPr>
            <a:picLocks noChangeAspect="1"/>
          </p:cNvPicPr>
          <p:nvPr/>
        </p:nvPicPr>
        <p:blipFill>
          <a:blip r:embed="rId2"/>
          <a:stretch>
            <a:fillRect/>
          </a:stretch>
        </p:blipFill>
        <p:spPr>
          <a:xfrm>
            <a:off x="5143240" y="1587352"/>
            <a:ext cx="5226297" cy="1841648"/>
          </a:xfrm>
          <a:prstGeom prst="rect">
            <a:avLst/>
          </a:prstGeom>
        </p:spPr>
      </p:pic>
      <p:pic>
        <p:nvPicPr>
          <p:cNvPr id="10" name="Obrázek 9">
            <a:extLst>
              <a:ext uri="{FF2B5EF4-FFF2-40B4-BE49-F238E27FC236}">
                <a16:creationId xmlns:a16="http://schemas.microsoft.com/office/drawing/2014/main" id="{2D34E231-7407-44BD-DF20-5629CD0055DB}"/>
              </a:ext>
            </a:extLst>
          </p:cNvPr>
          <p:cNvPicPr>
            <a:picLocks noChangeAspect="1"/>
          </p:cNvPicPr>
          <p:nvPr/>
        </p:nvPicPr>
        <p:blipFill>
          <a:blip r:embed="rId3"/>
          <a:stretch>
            <a:fillRect/>
          </a:stretch>
        </p:blipFill>
        <p:spPr>
          <a:xfrm>
            <a:off x="5143240" y="4312568"/>
            <a:ext cx="4926823" cy="1744209"/>
          </a:xfrm>
          <a:prstGeom prst="rect">
            <a:avLst/>
          </a:prstGeom>
        </p:spPr>
      </p:pic>
    </p:spTree>
    <p:extLst>
      <p:ext uri="{BB962C8B-B14F-4D97-AF65-F5344CB8AC3E}">
        <p14:creationId xmlns:p14="http://schemas.microsoft.com/office/powerpoint/2010/main" val="267958958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fontScale="90000"/>
          </a:bodyPr>
          <a:lstStyle/>
          <a:p>
            <a:pPr algn="l"/>
            <a:r>
              <a:rPr lang="cs-CZ" sz="3200" b="1" dirty="0"/>
              <a:t>Bilance organické hmoty – požadavek </a:t>
            </a:r>
            <a:r>
              <a:rPr lang="cs-CZ" sz="3200" b="1" dirty="0" err="1"/>
              <a:t>celofaremní</a:t>
            </a:r>
            <a:r>
              <a:rPr lang="cs-CZ" sz="3200" b="1" dirty="0"/>
              <a:t> </a:t>
            </a:r>
            <a:r>
              <a:rPr lang="cs-CZ" sz="3200" b="1" dirty="0" err="1"/>
              <a:t>ekoplatby</a:t>
            </a:r>
            <a:endParaRPr lang="cs-CZ" sz="3200" b="1" dirty="0"/>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69</a:t>
            </a:fld>
            <a:endParaRPr lang="cs-CZ"/>
          </a:p>
        </p:txBody>
      </p:sp>
      <p:sp>
        <p:nvSpPr>
          <p:cNvPr id="7" name="Podnadpis 2">
            <a:extLst>
              <a:ext uri="{FF2B5EF4-FFF2-40B4-BE49-F238E27FC236}">
                <a16:creationId xmlns:a16="http://schemas.microsoft.com/office/drawing/2014/main" id="{5B36B30C-FF94-6443-E67A-490D143FE44B}"/>
              </a:ext>
            </a:extLst>
          </p:cNvPr>
          <p:cNvSpPr>
            <a:spLocks noGrp="1"/>
          </p:cNvSpPr>
          <p:nvPr>
            <p:ph type="subTitle" idx="1"/>
          </p:nvPr>
        </p:nvSpPr>
        <p:spPr>
          <a:xfrm>
            <a:off x="1524000" y="1078377"/>
            <a:ext cx="9144000" cy="5343525"/>
          </a:xfrm>
          <a:ln>
            <a:solidFill>
              <a:srgbClr val="003399"/>
            </a:solidFill>
          </a:ln>
        </p:spPr>
        <p:txBody>
          <a:bodyPr>
            <a:normAutofit/>
          </a:bodyPr>
          <a:lstStyle/>
          <a:p>
            <a:pPr marL="342900" indent="-342900" algn="l">
              <a:buFont typeface="Arial" panose="020B0604020202020204" pitchFamily="34" charset="0"/>
              <a:buChar char="•"/>
            </a:pPr>
            <a:r>
              <a:rPr lang="cs-CZ" dirty="0">
                <a:cs typeface="Arial" panose="020B0604020202020204" pitchFamily="34" charset="0"/>
              </a:rPr>
              <a:t>Bilance OH</a:t>
            </a:r>
          </a:p>
          <a:p>
            <a:pPr marL="800100" lvl="1" indent="-342900" algn="l">
              <a:buFont typeface="Arial" panose="020B0604020202020204" pitchFamily="34" charset="0"/>
              <a:buChar char="•"/>
            </a:pPr>
            <a:r>
              <a:rPr lang="cs-CZ" sz="2400" dirty="0">
                <a:cs typeface="Arial" panose="020B0604020202020204" pitchFamily="34" charset="0"/>
              </a:rPr>
              <a:t>5. vytisknout výsledek bilance OH</a:t>
            </a:r>
            <a:endParaRPr lang="cs-CZ" sz="2200" dirty="0">
              <a:cs typeface="Arial" panose="020B0604020202020204" pitchFamily="34" charset="0"/>
            </a:endParaRPr>
          </a:p>
          <a:p>
            <a:pPr algn="l"/>
            <a:r>
              <a:rPr lang="cs-CZ" sz="2200" dirty="0">
                <a:solidFill>
                  <a:srgbClr val="003399"/>
                </a:solidFill>
                <a:latin typeface="Arial" panose="020B0604020202020204" pitchFamily="34" charset="0"/>
                <a:cs typeface="Arial" panose="020B0604020202020204" pitchFamily="34" charset="0"/>
              </a:rPr>
              <a:t>	</a:t>
            </a:r>
            <a:endParaRPr lang="cs-CZ" dirty="0">
              <a:solidFill>
                <a:srgbClr val="003399"/>
              </a:solidFill>
              <a:latin typeface="Arial" panose="020B0604020202020204" pitchFamily="34" charset="0"/>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ndParaRPr>
          </a:p>
          <a:p>
            <a:pPr lvl="2" algn="just">
              <a:spcBef>
                <a:spcPts val="720"/>
              </a:spcBef>
              <a:spcAft>
                <a:spcPts val="720"/>
              </a:spcAft>
            </a:pPr>
            <a:endParaRPr lang="cs-CZ" sz="2000" dirty="0">
              <a:solidFill>
                <a:srgbClr val="003399"/>
              </a:solidFill>
            </a:endParaRPr>
          </a:p>
          <a:p>
            <a:pPr marL="742950" lvl="1" indent="-285750" algn="just">
              <a:spcBef>
                <a:spcPts val="720"/>
              </a:spcBef>
              <a:spcAft>
                <a:spcPts val="720"/>
              </a:spcAft>
              <a:buFont typeface="Arial" panose="020B0604020202020204" pitchFamily="34" charset="0"/>
              <a:buChar char="•"/>
            </a:pPr>
            <a:endParaRPr lang="cs-CZ" dirty="0">
              <a:solidFill>
                <a:srgbClr val="003399"/>
              </a:solidFill>
              <a:effectLst/>
              <a:latin typeface="Arial" panose="020B0604020202020204" pitchFamily="34" charset="0"/>
              <a:ea typeface="Times New Roman" panose="02020603050405020304" pitchFamily="18" charset="0"/>
            </a:endParaRPr>
          </a:p>
          <a:p>
            <a:pPr marL="342900" indent="-342900" algn="l">
              <a:buFont typeface="Arial" panose="020B0604020202020204" pitchFamily="34" charset="0"/>
              <a:buChar char="•"/>
            </a:pPr>
            <a:endParaRPr lang="cs-CZ" dirty="0">
              <a:solidFill>
                <a:srgbClr val="003399"/>
              </a:solidFill>
            </a:endParaRPr>
          </a:p>
          <a:p>
            <a:pPr marL="342900" indent="-342900" algn="l">
              <a:buFont typeface="Arial" panose="020B0604020202020204" pitchFamily="34" charset="0"/>
              <a:buChar char="•"/>
            </a:pPr>
            <a:endParaRPr lang="cs-CZ" dirty="0">
              <a:solidFill>
                <a:srgbClr val="003399"/>
              </a:solidFill>
            </a:endParaRPr>
          </a:p>
        </p:txBody>
      </p:sp>
      <p:pic>
        <p:nvPicPr>
          <p:cNvPr id="6" name="Obrázek 5">
            <a:extLst>
              <a:ext uri="{FF2B5EF4-FFF2-40B4-BE49-F238E27FC236}">
                <a16:creationId xmlns:a16="http://schemas.microsoft.com/office/drawing/2014/main" id="{D9674A15-5955-8B9E-7607-1E3F4D8B5992}"/>
              </a:ext>
            </a:extLst>
          </p:cNvPr>
          <p:cNvPicPr>
            <a:picLocks noChangeAspect="1"/>
          </p:cNvPicPr>
          <p:nvPr/>
        </p:nvPicPr>
        <p:blipFill>
          <a:blip r:embed="rId2"/>
          <a:stretch>
            <a:fillRect/>
          </a:stretch>
        </p:blipFill>
        <p:spPr>
          <a:xfrm>
            <a:off x="1699865" y="1979247"/>
            <a:ext cx="8792269" cy="421085"/>
          </a:xfrm>
          <a:prstGeom prst="rect">
            <a:avLst/>
          </a:prstGeom>
          <a:ln>
            <a:solidFill>
              <a:schemeClr val="tx1"/>
            </a:solidFill>
          </a:ln>
        </p:spPr>
      </p:pic>
      <p:pic>
        <p:nvPicPr>
          <p:cNvPr id="9" name="Obrázek 8">
            <a:extLst>
              <a:ext uri="{FF2B5EF4-FFF2-40B4-BE49-F238E27FC236}">
                <a16:creationId xmlns:a16="http://schemas.microsoft.com/office/drawing/2014/main" id="{277838F8-07E9-33A6-1B13-BBDDA3D64E8D}"/>
              </a:ext>
            </a:extLst>
          </p:cNvPr>
          <p:cNvPicPr>
            <a:picLocks noChangeAspect="1"/>
          </p:cNvPicPr>
          <p:nvPr/>
        </p:nvPicPr>
        <p:blipFill>
          <a:blip r:embed="rId3"/>
          <a:stretch>
            <a:fillRect/>
          </a:stretch>
        </p:blipFill>
        <p:spPr>
          <a:xfrm>
            <a:off x="1699865" y="2551148"/>
            <a:ext cx="3300789" cy="3719937"/>
          </a:xfrm>
          <a:prstGeom prst="rect">
            <a:avLst/>
          </a:prstGeom>
          <a:ln>
            <a:solidFill>
              <a:schemeClr val="tx1"/>
            </a:solidFill>
          </a:ln>
        </p:spPr>
      </p:pic>
      <p:pic>
        <p:nvPicPr>
          <p:cNvPr id="12" name="Obrázek 11">
            <a:extLst>
              <a:ext uri="{FF2B5EF4-FFF2-40B4-BE49-F238E27FC236}">
                <a16:creationId xmlns:a16="http://schemas.microsoft.com/office/drawing/2014/main" id="{0AEE0730-6594-E2EE-31C8-771251B21F94}"/>
              </a:ext>
            </a:extLst>
          </p:cNvPr>
          <p:cNvPicPr>
            <a:picLocks noChangeAspect="1"/>
          </p:cNvPicPr>
          <p:nvPr/>
        </p:nvPicPr>
        <p:blipFill>
          <a:blip r:embed="rId4"/>
          <a:stretch>
            <a:fillRect/>
          </a:stretch>
        </p:blipFill>
        <p:spPr>
          <a:xfrm>
            <a:off x="5062126" y="2461070"/>
            <a:ext cx="5430008" cy="3705742"/>
          </a:xfrm>
          <a:prstGeom prst="rect">
            <a:avLst/>
          </a:prstGeom>
          <a:ln>
            <a:solidFill>
              <a:schemeClr val="tx1"/>
            </a:solidFill>
          </a:ln>
        </p:spPr>
      </p:pic>
    </p:spTree>
    <p:extLst>
      <p:ext uri="{BB962C8B-B14F-4D97-AF65-F5344CB8AC3E}">
        <p14:creationId xmlns:p14="http://schemas.microsoft.com/office/powerpoint/2010/main" val="49586689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70</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Evidence POR:</a:t>
            </a:r>
          </a:p>
          <a:p>
            <a:pPr marL="800100" lvl="1" indent="-342900" algn="l">
              <a:buFont typeface="Arial" panose="020B0604020202020204" pitchFamily="34" charset="0"/>
              <a:buChar char="•"/>
            </a:pPr>
            <a:r>
              <a:rPr lang="cs-CZ" sz="2400" dirty="0"/>
              <a:t>Vyhláška č. 132/2018 Sb.,  o přípravcích a pomocných prostředích na  ochranu rostlin (novela č. 200/2023 Sb. od 1.7.2023)</a:t>
            </a:r>
          </a:p>
          <a:p>
            <a:pPr marL="800100" lvl="1" indent="-342900" algn="l">
              <a:buFont typeface="Arial" panose="020B0604020202020204" pitchFamily="34" charset="0"/>
              <a:buChar char="•"/>
            </a:pPr>
            <a:r>
              <a:rPr lang="cs-CZ" sz="2400" dirty="0"/>
              <a:t>§ 11, odst. 1 – Evidované údaje:</a:t>
            </a: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6" name="Obrázek 5">
            <a:extLst>
              <a:ext uri="{FF2B5EF4-FFF2-40B4-BE49-F238E27FC236}">
                <a16:creationId xmlns:a16="http://schemas.microsoft.com/office/drawing/2014/main" id="{54AD810A-06BD-6603-DE7D-5ADE835C1EA9}"/>
              </a:ext>
            </a:extLst>
          </p:cNvPr>
          <p:cNvPicPr>
            <a:picLocks noChangeAspect="1"/>
          </p:cNvPicPr>
          <p:nvPr/>
        </p:nvPicPr>
        <p:blipFill>
          <a:blip r:embed="rId2"/>
          <a:stretch>
            <a:fillRect/>
          </a:stretch>
        </p:blipFill>
        <p:spPr>
          <a:xfrm>
            <a:off x="1629816" y="3020886"/>
            <a:ext cx="8932363" cy="3232226"/>
          </a:xfrm>
          <a:prstGeom prst="rect">
            <a:avLst/>
          </a:prstGeom>
        </p:spPr>
      </p:pic>
    </p:spTree>
    <p:extLst>
      <p:ext uri="{BB962C8B-B14F-4D97-AF65-F5344CB8AC3E}">
        <p14:creationId xmlns:p14="http://schemas.microsoft.com/office/powerpoint/2010/main" val="258292269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71</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Evidence POR:</a:t>
            </a:r>
          </a:p>
          <a:p>
            <a:pPr marL="800100" lvl="1" indent="-342900" algn="l">
              <a:buFont typeface="Arial" panose="020B0604020202020204" pitchFamily="34" charset="0"/>
              <a:buChar char="•"/>
            </a:pPr>
            <a:r>
              <a:rPr lang="cs-CZ" sz="2400" dirty="0"/>
              <a:t>Vyhláška č. 132/2018 Sb.,  o přípravcích a pomocných prostředích na  ochranu rostlin (novela č. 200/2023 Sb. od 1.7.2023)</a:t>
            </a:r>
          </a:p>
          <a:p>
            <a:pPr marL="800100" lvl="1" indent="-342900" algn="l">
              <a:buFont typeface="Arial" panose="020B0604020202020204" pitchFamily="34" charset="0"/>
              <a:buChar char="•"/>
            </a:pPr>
            <a:r>
              <a:rPr lang="cs-CZ" sz="2400" dirty="0"/>
              <a:t>§ 11, odst. 1 – Evidované údaje </a:t>
            </a:r>
            <a:r>
              <a:rPr lang="cs-CZ" sz="2400" i="1" dirty="0"/>
              <a:t>(pokračování):</a:t>
            </a:r>
          </a:p>
          <a:p>
            <a:pPr marL="800100" lvl="1" indent="-342900" algn="l">
              <a:buFont typeface="Arial" panose="020B0604020202020204" pitchFamily="34" charset="0"/>
              <a:buChar char="•"/>
            </a:pPr>
            <a:endParaRPr lang="cs-CZ" i="1" dirty="0"/>
          </a:p>
          <a:p>
            <a:pPr marL="800100" lvl="1" indent="-342900" algn="l">
              <a:buFont typeface="Arial" panose="020B0604020202020204" pitchFamily="34" charset="0"/>
              <a:buChar char="•"/>
            </a:pPr>
            <a:endParaRPr lang="cs-CZ" i="1" dirty="0"/>
          </a:p>
          <a:p>
            <a:pPr marL="800100" lvl="1" indent="-342900" algn="l">
              <a:buFont typeface="Arial" panose="020B0604020202020204" pitchFamily="34" charset="0"/>
              <a:buChar char="•"/>
            </a:pPr>
            <a:endParaRPr lang="cs-CZ" i="1" dirty="0"/>
          </a:p>
          <a:p>
            <a:pPr marL="800100" lvl="1" indent="-342900" algn="l">
              <a:buFont typeface="Arial" panose="020B0604020202020204" pitchFamily="34" charset="0"/>
              <a:buChar char="•"/>
            </a:pPr>
            <a:endParaRPr lang="cs-CZ" i="1" dirty="0"/>
          </a:p>
          <a:p>
            <a:pPr marL="800100" lvl="1" indent="-342900" algn="l">
              <a:buFont typeface="Arial" panose="020B0604020202020204" pitchFamily="34" charset="0"/>
              <a:buChar char="•"/>
            </a:pPr>
            <a:endParaRPr lang="cs-CZ" i="1" dirty="0"/>
          </a:p>
          <a:p>
            <a:pPr marL="800100" lvl="1" indent="-342900" algn="l">
              <a:buFont typeface="Arial" panose="020B0604020202020204" pitchFamily="34" charset="0"/>
              <a:buChar char="•"/>
            </a:pPr>
            <a:endParaRPr lang="cs-CZ" i="1" dirty="0"/>
          </a:p>
          <a:p>
            <a:pPr marL="800100" lvl="1" indent="-342900" algn="l">
              <a:buFont typeface="Arial" panose="020B0604020202020204" pitchFamily="34" charset="0"/>
              <a:buChar char="•"/>
            </a:pPr>
            <a:endParaRPr lang="cs-CZ" i="1" dirty="0"/>
          </a:p>
          <a:p>
            <a:pPr marL="800100" lvl="1" indent="-342900" algn="l">
              <a:buFont typeface="Arial" panose="020B0604020202020204" pitchFamily="34" charset="0"/>
              <a:buChar char="•"/>
            </a:pPr>
            <a:r>
              <a:rPr lang="cs-CZ" dirty="0"/>
              <a:t>hlavní změny:</a:t>
            </a:r>
          </a:p>
          <a:p>
            <a:pPr marL="1257300" lvl="2" indent="-342900" algn="l">
              <a:buFont typeface="Arial" panose="020B0604020202020204" pitchFamily="34" charset="0"/>
              <a:buChar char="•"/>
            </a:pPr>
            <a:r>
              <a:rPr lang="cs-CZ" dirty="0"/>
              <a:t>údaje o osevu (datum setí/výsadby, datum ukončení pěstování)</a:t>
            </a:r>
          </a:p>
          <a:p>
            <a:pPr marL="1257300" lvl="2" indent="-342900" algn="l">
              <a:buFont typeface="Arial" panose="020B0604020202020204" pitchFamily="34" charset="0"/>
              <a:buChar char="•"/>
            </a:pPr>
            <a:r>
              <a:rPr lang="cs-CZ" dirty="0"/>
              <a:t>údaj o tank-mixu „TM“ nebo sólo aplikaci „S“</a:t>
            </a: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860768A8-C410-560E-7CD5-F2E8BD362D10}"/>
              </a:ext>
            </a:extLst>
          </p:cNvPr>
          <p:cNvPicPr>
            <a:picLocks noChangeAspect="1"/>
          </p:cNvPicPr>
          <p:nvPr/>
        </p:nvPicPr>
        <p:blipFill>
          <a:blip r:embed="rId2"/>
          <a:stretch>
            <a:fillRect/>
          </a:stretch>
        </p:blipFill>
        <p:spPr>
          <a:xfrm>
            <a:off x="1771650" y="2727564"/>
            <a:ext cx="8306438" cy="2344838"/>
          </a:xfrm>
          <a:prstGeom prst="rect">
            <a:avLst/>
          </a:prstGeom>
        </p:spPr>
      </p:pic>
    </p:spTree>
    <p:extLst>
      <p:ext uri="{BB962C8B-B14F-4D97-AF65-F5344CB8AC3E}">
        <p14:creationId xmlns:p14="http://schemas.microsoft.com/office/powerpoint/2010/main" val="410704704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72</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Evidence POR:</a:t>
            </a:r>
          </a:p>
          <a:p>
            <a:pPr marL="800100" lvl="1" indent="-342900" algn="l">
              <a:buFont typeface="Arial" panose="020B0604020202020204" pitchFamily="34" charset="0"/>
              <a:buChar char="•"/>
            </a:pPr>
            <a:r>
              <a:rPr lang="cs-CZ" sz="2400" dirty="0"/>
              <a:t>Vzor záznamu:</a:t>
            </a: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6" name="Obrázek 5">
            <a:extLst>
              <a:ext uri="{FF2B5EF4-FFF2-40B4-BE49-F238E27FC236}">
                <a16:creationId xmlns:a16="http://schemas.microsoft.com/office/drawing/2014/main" id="{B77D3E19-B13C-6F31-7915-D5CA4960A10F}"/>
              </a:ext>
            </a:extLst>
          </p:cNvPr>
          <p:cNvPicPr>
            <a:picLocks noChangeAspect="1"/>
          </p:cNvPicPr>
          <p:nvPr/>
        </p:nvPicPr>
        <p:blipFill>
          <a:blip r:embed="rId2"/>
          <a:stretch>
            <a:fillRect/>
          </a:stretch>
        </p:blipFill>
        <p:spPr>
          <a:xfrm>
            <a:off x="1670956" y="1955098"/>
            <a:ext cx="6206219" cy="1661841"/>
          </a:xfrm>
          <a:prstGeom prst="rect">
            <a:avLst/>
          </a:prstGeom>
        </p:spPr>
      </p:pic>
      <p:pic>
        <p:nvPicPr>
          <p:cNvPr id="9" name="Obrázek 8">
            <a:extLst>
              <a:ext uri="{FF2B5EF4-FFF2-40B4-BE49-F238E27FC236}">
                <a16:creationId xmlns:a16="http://schemas.microsoft.com/office/drawing/2014/main" id="{77BB6684-FCA0-4B7F-CFAF-C2FEAAEC49FC}"/>
              </a:ext>
            </a:extLst>
          </p:cNvPr>
          <p:cNvPicPr>
            <a:picLocks noChangeAspect="1"/>
          </p:cNvPicPr>
          <p:nvPr/>
        </p:nvPicPr>
        <p:blipFill>
          <a:blip r:embed="rId3"/>
          <a:stretch>
            <a:fillRect/>
          </a:stretch>
        </p:blipFill>
        <p:spPr>
          <a:xfrm>
            <a:off x="1670956" y="3705531"/>
            <a:ext cx="8577944" cy="2627779"/>
          </a:xfrm>
          <a:prstGeom prst="rect">
            <a:avLst/>
          </a:prstGeom>
        </p:spPr>
      </p:pic>
    </p:spTree>
    <p:extLst>
      <p:ext uri="{BB962C8B-B14F-4D97-AF65-F5344CB8AC3E}">
        <p14:creationId xmlns:p14="http://schemas.microsoft.com/office/powerpoint/2010/main" val="238707656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73</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Evidence POR:</a:t>
            </a:r>
          </a:p>
          <a:p>
            <a:pPr marL="800100" lvl="1" indent="-342900" algn="l">
              <a:buFont typeface="Arial" panose="020B0604020202020204" pitchFamily="34" charset="0"/>
              <a:buChar char="•"/>
            </a:pPr>
            <a:r>
              <a:rPr lang="cs-CZ" sz="2400" dirty="0"/>
              <a:t>Záznam o použití POR:</a:t>
            </a:r>
          </a:p>
          <a:p>
            <a:pPr marL="1257300" lvl="2" indent="-342900" algn="l">
              <a:buFont typeface="Arial" panose="020B0604020202020204" pitchFamily="34" charset="0"/>
              <a:buChar char="•"/>
            </a:pPr>
            <a:r>
              <a:rPr lang="cs-CZ" sz="2400" dirty="0">
                <a:effectLst/>
                <a:ea typeface="Calibri" panose="020F0502020204030204" pitchFamily="34" charset="0"/>
                <a:cs typeface="Arial" panose="020B0604020202020204" pitchFamily="34" charset="0"/>
              </a:rPr>
              <a:t>Záznam DO NÁSLEDUJÍCÍHO PRACOVNÍHO DNE PO APLIKACI, , může být proveden v písemné podobě, např. do pracovního sešitu, knihy evidence o použitých přípravcích a pomocných prostředcích na ochranu rostlin, pokud není záznam proveden v této lhůtě v elektronické podobě, např. na Portálu farmáře nebo v komerčních SW.</a:t>
            </a:r>
          </a:p>
          <a:p>
            <a:pPr marL="1257300" lvl="2" indent="-342900" algn="l">
              <a:buFont typeface="Arial" panose="020B0604020202020204" pitchFamily="34" charset="0"/>
              <a:buChar char="•"/>
            </a:pPr>
            <a:r>
              <a:rPr lang="cs-CZ" sz="2400" b="1" dirty="0">
                <a:effectLst/>
                <a:ea typeface="Calibri" panose="020F0502020204030204" pitchFamily="34" charset="0"/>
                <a:cs typeface="Arial" panose="020B0604020202020204" pitchFamily="34" charset="0"/>
              </a:rPr>
              <a:t>Výjimka:</a:t>
            </a:r>
            <a:r>
              <a:rPr lang="cs-CZ" sz="2400" dirty="0">
                <a:effectLst/>
                <a:ea typeface="Calibri" panose="020F0502020204030204" pitchFamily="34" charset="0"/>
                <a:cs typeface="Arial" panose="020B0604020202020204" pitchFamily="34" charset="0"/>
              </a:rPr>
              <a:t> </a:t>
            </a:r>
            <a:r>
              <a:rPr lang="cs-CZ" sz="2400" u="sng" dirty="0">
                <a:effectLst/>
                <a:ea typeface="Calibri" panose="020F0502020204030204" pitchFamily="34" charset="0"/>
                <a:cs typeface="Arial" panose="020B0604020202020204" pitchFamily="34" charset="0"/>
              </a:rPr>
              <a:t>Záznam o ověření účinnosti opatření </a:t>
            </a:r>
            <a:r>
              <a:rPr lang="cs-CZ" sz="2400" dirty="0">
                <a:effectLst/>
                <a:ea typeface="Calibri" panose="020F0502020204030204" pitchFamily="34" charset="0"/>
                <a:cs typeface="Arial" panose="020B0604020202020204" pitchFamily="34" charset="0"/>
              </a:rPr>
              <a:t>se provede podle účinku použitého přípravku nebo pomocného prostředku</a:t>
            </a:r>
            <a:r>
              <a:rPr lang="cs-CZ" sz="2400" u="sng" dirty="0">
                <a:effectLst/>
                <a:ea typeface="Calibri" panose="020F0502020204030204" pitchFamily="34" charset="0"/>
                <a:cs typeface="Arial" panose="020B0604020202020204" pitchFamily="34" charset="0"/>
              </a:rPr>
              <a:t>, tzn., nemusí být do následujícího pracovního dne po aplikaci.</a:t>
            </a:r>
            <a:r>
              <a:rPr lang="cs-CZ" sz="2400" dirty="0">
                <a:effectLst/>
                <a:ea typeface="Calibri" panose="020F0502020204030204" pitchFamily="34" charset="0"/>
                <a:cs typeface="Arial" panose="020B0604020202020204" pitchFamily="34" charset="0"/>
              </a:rPr>
              <a:t> </a:t>
            </a:r>
            <a:endParaRPr lang="cs-CZ" sz="2400" dirty="0">
              <a:cs typeface="Arial" panose="020B0604020202020204" pitchFamily="34" charset="0"/>
            </a:endParaRP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spTree>
    <p:extLst>
      <p:ext uri="{BB962C8B-B14F-4D97-AF65-F5344CB8AC3E}">
        <p14:creationId xmlns:p14="http://schemas.microsoft.com/office/powerpoint/2010/main" val="428883392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74</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Evidence POR:</a:t>
            </a:r>
          </a:p>
          <a:p>
            <a:pPr marL="800100" lvl="1" indent="-342900" algn="l">
              <a:buFont typeface="Arial" panose="020B0604020202020204" pitchFamily="34" charset="0"/>
              <a:buChar char="•"/>
            </a:pPr>
            <a:r>
              <a:rPr lang="cs-CZ" sz="2400" dirty="0"/>
              <a:t>Etiketa/příbalový leták</a:t>
            </a:r>
          </a:p>
          <a:p>
            <a:pPr marL="800100" lvl="1" indent="-342900" algn="l">
              <a:buFont typeface="Arial" panose="020B0604020202020204" pitchFamily="34" charset="0"/>
              <a:buChar char="•"/>
            </a:pPr>
            <a:r>
              <a:rPr lang="cs-CZ" sz="2400" dirty="0"/>
              <a:t>Využití registru POR</a:t>
            </a:r>
            <a:endParaRPr lang="cs-CZ" sz="2400" dirty="0">
              <a:cs typeface="Arial" panose="020B0604020202020204" pitchFamily="34" charset="0"/>
            </a:endParaRP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3" name="Obrázek 4">
            <a:extLst>
              <a:ext uri="{FF2B5EF4-FFF2-40B4-BE49-F238E27FC236}">
                <a16:creationId xmlns:a16="http://schemas.microsoft.com/office/drawing/2014/main" id="{028BC84D-1AD2-F3B1-9AD9-35F5676C05BC}"/>
              </a:ext>
            </a:extLst>
          </p:cNvPr>
          <p:cNvPicPr>
            <a:picLocks noChangeAspect="1"/>
          </p:cNvPicPr>
          <p:nvPr/>
        </p:nvPicPr>
        <p:blipFill>
          <a:blip r:embed="rId2">
            <a:extLst>
              <a:ext uri="{28A0092B-C50C-407E-A947-70E740481C1C}">
                <a14:useLocalDpi xmlns:a14="http://schemas.microsoft.com/office/drawing/2010/main" val="0"/>
              </a:ext>
            </a:extLst>
          </a:blip>
          <a:srcRect l="22507" r="16815" b="11829"/>
          <a:stretch>
            <a:fillRect/>
          </a:stretch>
        </p:blipFill>
        <p:spPr bwMode="auto">
          <a:xfrm>
            <a:off x="1874031" y="2400809"/>
            <a:ext cx="1886848" cy="2056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Obrázek 5">
            <a:extLst>
              <a:ext uri="{FF2B5EF4-FFF2-40B4-BE49-F238E27FC236}">
                <a16:creationId xmlns:a16="http://schemas.microsoft.com/office/drawing/2014/main" id="{08B6C1C5-C08E-AC1B-82C3-E8231558244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70552" y="4519336"/>
            <a:ext cx="1883369" cy="181932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6" name="Obrázek 5">
            <a:extLst>
              <a:ext uri="{FF2B5EF4-FFF2-40B4-BE49-F238E27FC236}">
                <a16:creationId xmlns:a16="http://schemas.microsoft.com/office/drawing/2014/main" id="{3F627255-B3E6-5720-BE4D-DCDE15FCE44D}"/>
              </a:ext>
            </a:extLst>
          </p:cNvPr>
          <p:cNvPicPr>
            <a:picLocks noChangeAspect="1"/>
          </p:cNvPicPr>
          <p:nvPr/>
        </p:nvPicPr>
        <p:blipFill>
          <a:blip r:embed="rId4"/>
          <a:stretch>
            <a:fillRect/>
          </a:stretch>
        </p:blipFill>
        <p:spPr>
          <a:xfrm>
            <a:off x="3968319" y="2407593"/>
            <a:ext cx="5925344" cy="3567615"/>
          </a:xfrm>
          <a:prstGeom prst="rect">
            <a:avLst/>
          </a:prstGeom>
          <a:ln>
            <a:solidFill>
              <a:schemeClr val="tx1"/>
            </a:solidFill>
          </a:ln>
        </p:spPr>
      </p:pic>
    </p:spTree>
    <p:extLst>
      <p:ext uri="{BB962C8B-B14F-4D97-AF65-F5344CB8AC3E}">
        <p14:creationId xmlns:p14="http://schemas.microsoft.com/office/powerpoint/2010/main" val="262411270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75</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Evidence POR:</a:t>
            </a:r>
          </a:p>
          <a:p>
            <a:pPr marL="800100" lvl="1" indent="-342900" algn="l">
              <a:buFont typeface="Arial" panose="020B0604020202020204" pitchFamily="34" charset="0"/>
              <a:buChar char="•"/>
            </a:pPr>
            <a:r>
              <a:rPr lang="cs-CZ" sz="2400" dirty="0"/>
              <a:t>Výklad údajů na etiketách</a:t>
            </a:r>
            <a:endParaRPr lang="cs-CZ" sz="2400" dirty="0">
              <a:cs typeface="Arial" panose="020B0604020202020204" pitchFamily="34" charset="0"/>
            </a:endParaRP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7" name="Obrázek 6">
            <a:extLst>
              <a:ext uri="{FF2B5EF4-FFF2-40B4-BE49-F238E27FC236}">
                <a16:creationId xmlns:a16="http://schemas.microsoft.com/office/drawing/2014/main" id="{93A74D00-7831-A642-AC81-AD5058822E09}"/>
              </a:ext>
            </a:extLst>
          </p:cNvPr>
          <p:cNvPicPr>
            <a:picLocks noChangeAspect="1"/>
          </p:cNvPicPr>
          <p:nvPr/>
        </p:nvPicPr>
        <p:blipFill>
          <a:blip r:embed="rId2"/>
          <a:stretch>
            <a:fillRect/>
          </a:stretch>
        </p:blipFill>
        <p:spPr>
          <a:xfrm>
            <a:off x="5840696" y="1935516"/>
            <a:ext cx="4642038" cy="4334315"/>
          </a:xfrm>
          <a:prstGeom prst="rect">
            <a:avLst/>
          </a:prstGeom>
          <a:ln>
            <a:solidFill>
              <a:schemeClr val="tx1"/>
            </a:solidFill>
          </a:ln>
        </p:spPr>
      </p:pic>
    </p:spTree>
    <p:extLst>
      <p:ext uri="{BB962C8B-B14F-4D97-AF65-F5344CB8AC3E}">
        <p14:creationId xmlns:p14="http://schemas.microsoft.com/office/powerpoint/2010/main" val="222452425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76</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Hlášení POR (předání dat do úložiště):</a:t>
            </a:r>
          </a:p>
          <a:p>
            <a:pPr marL="800100" lvl="1" indent="-342900" algn="l">
              <a:buFont typeface="Arial" panose="020B0604020202020204" pitchFamily="34" charset="0"/>
              <a:buChar char="•"/>
            </a:pPr>
            <a:r>
              <a:rPr lang="cs-CZ" sz="2400" dirty="0"/>
              <a:t>Zákon č. 326/2004 Sb., o rostlinolékařské péči, novela č. 273/2022 Sb.  (s účinností od 1.7.2023):</a:t>
            </a:r>
          </a:p>
          <a:p>
            <a:pPr marL="1257300" lvl="2" indent="-342900" algn="l">
              <a:buFont typeface="Arial" panose="020B0604020202020204" pitchFamily="34" charset="0"/>
              <a:buChar char="•"/>
            </a:pPr>
            <a:r>
              <a:rPr lang="cs-CZ" sz="2400" dirty="0">
                <a:effectLst/>
                <a:ea typeface="Calibri" panose="020F0502020204030204" pitchFamily="34" charset="0"/>
                <a:cs typeface="Arial" panose="020B0604020202020204" pitchFamily="34" charset="0"/>
              </a:rPr>
              <a:t>Od 1. 7. 2023 musí subjekty </a:t>
            </a:r>
            <a:r>
              <a:rPr lang="cs-CZ" sz="2400" u="sng" dirty="0">
                <a:effectLst/>
                <a:ea typeface="Calibri" panose="020F0502020204030204" pitchFamily="34" charset="0"/>
                <a:cs typeface="Arial" panose="020B0604020202020204" pitchFamily="34" charset="0"/>
              </a:rPr>
              <a:t>s celkovou výměrou užívaných „dílů půdních bloků (DPB) v LPIS nad 200 ha“, kteří provozují zemědělskou výrobu</a:t>
            </a:r>
            <a:r>
              <a:rPr lang="cs-CZ" sz="2400" dirty="0">
                <a:effectLst/>
                <a:ea typeface="Calibri" panose="020F0502020204030204" pitchFamily="34" charset="0"/>
                <a:cs typeface="Arial" panose="020B0604020202020204" pitchFamily="34" charset="0"/>
              </a:rPr>
              <a:t>, převést záznamy o použití přípravků na ochranu rostlin (POR) a pomocných prostředků na ochranu rostlin (PP) do elektronické podoby, a to do konce měsíce následujícího po aplikaci, aby bylo možné je následně elektronicky zpracovat.</a:t>
            </a:r>
            <a:r>
              <a:rPr lang="cs-CZ" sz="2400" dirty="0">
                <a:solidFill>
                  <a:srgbClr val="333333"/>
                </a:solidFill>
                <a:effectLst/>
                <a:ea typeface="Calibri" panose="020F0502020204030204" pitchFamily="34" charset="0"/>
                <a:cs typeface="Arial" panose="020B0604020202020204" pitchFamily="34" charset="0"/>
              </a:rPr>
              <a:t> </a:t>
            </a:r>
          </a:p>
          <a:p>
            <a:pPr marL="1257300" lvl="2" indent="-342900" algn="l">
              <a:buFont typeface="Arial" panose="020B0604020202020204" pitchFamily="34" charset="0"/>
              <a:buChar char="•"/>
            </a:pPr>
            <a:r>
              <a:rPr lang="cs-CZ" sz="2400" i="0" dirty="0">
                <a:solidFill>
                  <a:srgbClr val="3B3B3B"/>
                </a:solidFill>
                <a:effectLst/>
              </a:rPr>
              <a:t>Způsob a formát předávaných dat je stanoven novelou vyhlášky o přípravcích a pomocných prostředcích na ochranu rostlin č. 200/2023 Sb. ze dne 15. června 2023 účinnou od 1. 7. 2023.</a:t>
            </a:r>
          </a:p>
          <a:p>
            <a:pPr marL="1257300" lvl="2" indent="-342900" algn="l">
              <a:buFont typeface="Arial" panose="020B0604020202020204" pitchFamily="34" charset="0"/>
              <a:buChar char="•"/>
            </a:pPr>
            <a:r>
              <a:rPr lang="cs-CZ" sz="2400" dirty="0">
                <a:effectLst/>
                <a:ea typeface="Calibri" panose="020F0502020204030204" pitchFamily="34" charset="0"/>
                <a:cs typeface="Arial" panose="020B0604020202020204" pitchFamily="34" charset="0"/>
              </a:rPr>
              <a:t>„Poprvé“ musí poskytnout tato data elektronicky do 31. 8. 2023, a to za období od 1. 7. do 31. 7. 2023, další do 30. 9. 2023 za období 1. 7. až 31. 8. 2023, dále do 31. 10. 2023 za období 1. 7. až 30. 9. 2023</a:t>
            </a:r>
            <a:endParaRPr lang="cs-CZ" sz="2400" dirty="0">
              <a:cs typeface="Arial" panose="020B0604020202020204" pitchFamily="34" charset="0"/>
            </a:endParaRPr>
          </a:p>
          <a:p>
            <a:pPr marL="800100" lvl="1" indent="-342900" algn="l">
              <a:buFont typeface="Arial" panose="020B0604020202020204" pitchFamily="34" charset="0"/>
              <a:buChar char="•"/>
            </a:pPr>
            <a:endParaRPr lang="cs-CZ"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spTree>
    <p:extLst>
      <p:ext uri="{BB962C8B-B14F-4D97-AF65-F5344CB8AC3E}">
        <p14:creationId xmlns:p14="http://schemas.microsoft.com/office/powerpoint/2010/main" val="15676552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77</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Hlášení POR (předání dat do úložiště):</a:t>
            </a:r>
          </a:p>
          <a:p>
            <a:pPr marL="800100" lvl="1" indent="-342900" algn="l">
              <a:buFont typeface="Arial" panose="020B0604020202020204" pitchFamily="34" charset="0"/>
              <a:buChar char="•"/>
            </a:pPr>
            <a:r>
              <a:rPr lang="cs-CZ" sz="2400" dirty="0"/>
              <a:t>Posunutí termínu: do konce srpna </a:t>
            </a:r>
            <a:r>
              <a:rPr lang="cs-CZ" sz="2400" dirty="0">
                <a:sym typeface="Wingdings" panose="05000000000000000000" pitchFamily="2" charset="2"/>
              </a:rPr>
              <a:t> do konce října  do konce listopadu</a:t>
            </a:r>
            <a:endParaRPr lang="cs-CZ" sz="2400" dirty="0"/>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0A115A30-07D1-50CE-1E68-4CDD1A279021}"/>
              </a:ext>
            </a:extLst>
          </p:cNvPr>
          <p:cNvPicPr>
            <a:picLocks noChangeAspect="1"/>
          </p:cNvPicPr>
          <p:nvPr/>
        </p:nvPicPr>
        <p:blipFill>
          <a:blip r:embed="rId2"/>
          <a:stretch>
            <a:fillRect/>
          </a:stretch>
        </p:blipFill>
        <p:spPr>
          <a:xfrm>
            <a:off x="1966364" y="2385217"/>
            <a:ext cx="8077040" cy="3965092"/>
          </a:xfrm>
          <a:prstGeom prst="rect">
            <a:avLst/>
          </a:prstGeom>
          <a:ln>
            <a:solidFill>
              <a:schemeClr val="tx1"/>
            </a:solidFill>
          </a:ln>
        </p:spPr>
      </p:pic>
    </p:spTree>
    <p:extLst>
      <p:ext uri="{BB962C8B-B14F-4D97-AF65-F5344CB8AC3E}">
        <p14:creationId xmlns:p14="http://schemas.microsoft.com/office/powerpoint/2010/main" val="205705890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78</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Hlášení POR (předání dat do úložiště):</a:t>
            </a:r>
          </a:p>
          <a:p>
            <a:pPr marL="800100" lvl="1" indent="-342900" algn="l">
              <a:buFont typeface="Arial" panose="020B0604020202020204" pitchFamily="34" charset="0"/>
              <a:buChar char="•"/>
            </a:pPr>
            <a:r>
              <a:rPr lang="cs-CZ" sz="2400" dirty="0"/>
              <a:t>Vstup do jednotného úložiště (dvě možnosti):</a:t>
            </a:r>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6" name="Obrázek 5">
            <a:extLst>
              <a:ext uri="{FF2B5EF4-FFF2-40B4-BE49-F238E27FC236}">
                <a16:creationId xmlns:a16="http://schemas.microsoft.com/office/drawing/2014/main" id="{D7271EF2-F00F-8A8E-1A36-4FFB1D155B93}"/>
              </a:ext>
            </a:extLst>
          </p:cNvPr>
          <p:cNvPicPr>
            <a:picLocks noChangeAspect="1"/>
          </p:cNvPicPr>
          <p:nvPr/>
        </p:nvPicPr>
        <p:blipFill>
          <a:blip r:embed="rId2"/>
          <a:stretch>
            <a:fillRect/>
          </a:stretch>
        </p:blipFill>
        <p:spPr>
          <a:xfrm>
            <a:off x="1868948" y="2063729"/>
            <a:ext cx="2794126" cy="1676476"/>
          </a:xfrm>
          <a:prstGeom prst="rect">
            <a:avLst/>
          </a:prstGeom>
          <a:ln>
            <a:solidFill>
              <a:schemeClr val="tx1"/>
            </a:solidFill>
          </a:ln>
        </p:spPr>
      </p:pic>
      <p:pic>
        <p:nvPicPr>
          <p:cNvPr id="9" name="Obrázek 8">
            <a:extLst>
              <a:ext uri="{FF2B5EF4-FFF2-40B4-BE49-F238E27FC236}">
                <a16:creationId xmlns:a16="http://schemas.microsoft.com/office/drawing/2014/main" id="{B82F7681-B6C9-2079-2315-2FE214863789}"/>
              </a:ext>
            </a:extLst>
          </p:cNvPr>
          <p:cNvPicPr>
            <a:picLocks noChangeAspect="1"/>
          </p:cNvPicPr>
          <p:nvPr/>
        </p:nvPicPr>
        <p:blipFill>
          <a:blip r:embed="rId3"/>
          <a:stretch>
            <a:fillRect/>
          </a:stretch>
        </p:blipFill>
        <p:spPr>
          <a:xfrm>
            <a:off x="5008031" y="3740205"/>
            <a:ext cx="5558360" cy="2316572"/>
          </a:xfrm>
          <a:prstGeom prst="rect">
            <a:avLst/>
          </a:prstGeom>
          <a:ln>
            <a:solidFill>
              <a:schemeClr val="tx1"/>
            </a:solidFill>
          </a:ln>
        </p:spPr>
      </p:pic>
      <p:sp>
        <p:nvSpPr>
          <p:cNvPr id="10" name="Obdélník 9">
            <a:extLst>
              <a:ext uri="{FF2B5EF4-FFF2-40B4-BE49-F238E27FC236}">
                <a16:creationId xmlns:a16="http://schemas.microsoft.com/office/drawing/2014/main" id="{9441C70C-B624-B410-CB18-04F3A5D6F6CA}"/>
              </a:ext>
            </a:extLst>
          </p:cNvPr>
          <p:cNvSpPr/>
          <p:nvPr/>
        </p:nvSpPr>
        <p:spPr>
          <a:xfrm>
            <a:off x="5033960" y="5086351"/>
            <a:ext cx="2124075" cy="228600"/>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bdélník 10">
            <a:extLst>
              <a:ext uri="{FF2B5EF4-FFF2-40B4-BE49-F238E27FC236}">
                <a16:creationId xmlns:a16="http://schemas.microsoft.com/office/drawing/2014/main" id="{18D0121F-6F67-BDE9-7D85-258C68465FF1}"/>
              </a:ext>
            </a:extLst>
          </p:cNvPr>
          <p:cNvSpPr/>
          <p:nvPr/>
        </p:nvSpPr>
        <p:spPr>
          <a:xfrm>
            <a:off x="1868950" y="2892442"/>
            <a:ext cx="2407775" cy="536557"/>
          </a:xfrm>
          <a:prstGeom prst="rect">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14832648"/>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79</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Hlášení POR (předání dat do úložiště):</a:t>
            </a:r>
          </a:p>
          <a:p>
            <a:pPr marL="800100" lvl="1" indent="-342900" algn="l">
              <a:buFont typeface="Arial" panose="020B0604020202020204" pitchFamily="34" charset="0"/>
              <a:buChar char="•"/>
            </a:pPr>
            <a:r>
              <a:rPr lang="cs-CZ" sz="2400" dirty="0"/>
              <a:t>Vzhled jednotného úložiště:</a:t>
            </a:r>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245F6971-221C-98DE-9189-186E5782C3C3}"/>
              </a:ext>
            </a:extLst>
          </p:cNvPr>
          <p:cNvPicPr>
            <a:picLocks noChangeAspect="1"/>
          </p:cNvPicPr>
          <p:nvPr/>
        </p:nvPicPr>
        <p:blipFill>
          <a:blip r:embed="rId2"/>
          <a:stretch>
            <a:fillRect/>
          </a:stretch>
        </p:blipFill>
        <p:spPr>
          <a:xfrm>
            <a:off x="1701165" y="2009488"/>
            <a:ext cx="8871586" cy="1359630"/>
          </a:xfrm>
          <a:prstGeom prst="rect">
            <a:avLst/>
          </a:prstGeom>
          <a:ln>
            <a:solidFill>
              <a:schemeClr val="accent1"/>
            </a:solidFill>
          </a:ln>
        </p:spPr>
      </p:pic>
      <p:pic>
        <p:nvPicPr>
          <p:cNvPr id="12" name="Obrázek 11">
            <a:extLst>
              <a:ext uri="{FF2B5EF4-FFF2-40B4-BE49-F238E27FC236}">
                <a16:creationId xmlns:a16="http://schemas.microsoft.com/office/drawing/2014/main" id="{1BFAF124-9387-2312-B59F-BB6EBC6AAC3A}"/>
              </a:ext>
            </a:extLst>
          </p:cNvPr>
          <p:cNvPicPr>
            <a:picLocks noChangeAspect="1"/>
          </p:cNvPicPr>
          <p:nvPr/>
        </p:nvPicPr>
        <p:blipFill>
          <a:blip r:embed="rId3"/>
          <a:stretch>
            <a:fillRect/>
          </a:stretch>
        </p:blipFill>
        <p:spPr>
          <a:xfrm>
            <a:off x="1693688" y="3478266"/>
            <a:ext cx="6544588" cy="2943636"/>
          </a:xfrm>
          <a:prstGeom prst="rect">
            <a:avLst/>
          </a:prstGeom>
          <a:ln>
            <a:solidFill>
              <a:schemeClr val="accent1"/>
            </a:solidFill>
          </a:ln>
        </p:spPr>
      </p:pic>
      <p:sp>
        <p:nvSpPr>
          <p:cNvPr id="13" name="Ovál 12">
            <a:extLst>
              <a:ext uri="{FF2B5EF4-FFF2-40B4-BE49-F238E27FC236}">
                <a16:creationId xmlns:a16="http://schemas.microsoft.com/office/drawing/2014/main" id="{3B1DAFCE-5743-46C2-D36C-958C81545D83}"/>
              </a:ext>
            </a:extLst>
          </p:cNvPr>
          <p:cNvSpPr/>
          <p:nvPr/>
        </p:nvSpPr>
        <p:spPr>
          <a:xfrm>
            <a:off x="4400550" y="3478266"/>
            <a:ext cx="962025" cy="598434"/>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Ovál 13">
            <a:extLst>
              <a:ext uri="{FF2B5EF4-FFF2-40B4-BE49-F238E27FC236}">
                <a16:creationId xmlns:a16="http://schemas.microsoft.com/office/drawing/2014/main" id="{7432FB83-12A3-54C2-F43A-80B94A13506C}"/>
              </a:ext>
            </a:extLst>
          </p:cNvPr>
          <p:cNvSpPr/>
          <p:nvPr/>
        </p:nvSpPr>
        <p:spPr>
          <a:xfrm>
            <a:off x="5281188" y="3478266"/>
            <a:ext cx="3053187" cy="598434"/>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251575627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a hlášení POR</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80</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Hlášení POR (předání dat do úložiště):</a:t>
            </a:r>
          </a:p>
          <a:p>
            <a:pPr marL="800100" lvl="1" indent="-342900" algn="l">
              <a:buFont typeface="Arial" panose="020B0604020202020204" pitchFamily="34" charset="0"/>
              <a:buChar char="•"/>
            </a:pPr>
            <a:r>
              <a:rPr lang="cs-CZ" sz="2400" dirty="0"/>
              <a:t>Vzhled jednotného úložiště (z komerčního SW)</a:t>
            </a:r>
          </a:p>
          <a:p>
            <a:pPr algn="l"/>
            <a:endParaRPr lang="cs-CZ" dirty="0"/>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6" name="Obrázek 5">
            <a:extLst>
              <a:ext uri="{FF2B5EF4-FFF2-40B4-BE49-F238E27FC236}">
                <a16:creationId xmlns:a16="http://schemas.microsoft.com/office/drawing/2014/main" id="{E524B7A3-CBC8-A485-32F2-7E180B94A9E8}"/>
              </a:ext>
            </a:extLst>
          </p:cNvPr>
          <p:cNvPicPr>
            <a:picLocks noChangeAspect="1"/>
          </p:cNvPicPr>
          <p:nvPr/>
        </p:nvPicPr>
        <p:blipFill>
          <a:blip r:embed="rId2"/>
          <a:stretch>
            <a:fillRect/>
          </a:stretch>
        </p:blipFill>
        <p:spPr>
          <a:xfrm>
            <a:off x="1980851" y="2019137"/>
            <a:ext cx="7139259" cy="3324387"/>
          </a:xfrm>
          <a:prstGeom prst="rect">
            <a:avLst/>
          </a:prstGeom>
          <a:ln>
            <a:solidFill>
              <a:schemeClr val="tx1"/>
            </a:solidFill>
          </a:ln>
        </p:spPr>
      </p:pic>
    </p:spTree>
    <p:extLst>
      <p:ext uri="{BB962C8B-B14F-4D97-AF65-F5344CB8AC3E}">
        <p14:creationId xmlns:p14="http://schemas.microsoft.com/office/powerpoint/2010/main" val="278272557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hnojiv a POR v podmíněnosti</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81</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Podmíněnost:</a:t>
            </a:r>
          </a:p>
          <a:p>
            <a:pPr marL="800100" lvl="1" indent="-342900" algn="l">
              <a:buFont typeface="Arial" panose="020B0604020202020204" pitchFamily="34" charset="0"/>
              <a:buChar char="•"/>
            </a:pPr>
            <a:r>
              <a:rPr lang="cs-CZ" dirty="0"/>
              <a:t>NV č. 73/2023 Sb.</a:t>
            </a:r>
          </a:p>
          <a:p>
            <a:pPr marL="800100" lvl="1" indent="-342900" algn="l">
              <a:buFont typeface="Arial" panose="020B0604020202020204" pitchFamily="34" charset="0"/>
              <a:buChar char="•"/>
            </a:pPr>
            <a:r>
              <a:rPr lang="cs-CZ" dirty="0"/>
              <a:t>Metodika</a:t>
            </a:r>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3" name="Obrázek 2">
            <a:extLst>
              <a:ext uri="{FF2B5EF4-FFF2-40B4-BE49-F238E27FC236}">
                <a16:creationId xmlns:a16="http://schemas.microsoft.com/office/drawing/2014/main" id="{CD137528-F474-FE91-FEC0-2677EA22991A}"/>
              </a:ext>
            </a:extLst>
          </p:cNvPr>
          <p:cNvPicPr>
            <a:picLocks noChangeAspect="1"/>
          </p:cNvPicPr>
          <p:nvPr/>
        </p:nvPicPr>
        <p:blipFill>
          <a:blip r:embed="rId2"/>
          <a:stretch>
            <a:fillRect/>
          </a:stretch>
        </p:blipFill>
        <p:spPr>
          <a:xfrm>
            <a:off x="7084381" y="1384967"/>
            <a:ext cx="3367597" cy="4745585"/>
          </a:xfrm>
          <a:prstGeom prst="rect">
            <a:avLst/>
          </a:prstGeom>
          <a:ln>
            <a:solidFill>
              <a:schemeClr val="tx1"/>
            </a:solidFill>
          </a:ln>
        </p:spPr>
      </p:pic>
      <p:pic>
        <p:nvPicPr>
          <p:cNvPr id="7" name="Obrázek 6">
            <a:extLst>
              <a:ext uri="{FF2B5EF4-FFF2-40B4-BE49-F238E27FC236}">
                <a16:creationId xmlns:a16="http://schemas.microsoft.com/office/drawing/2014/main" id="{0EC7AA50-F3AF-590F-D688-CDC45F0A82CC}"/>
              </a:ext>
            </a:extLst>
          </p:cNvPr>
          <p:cNvPicPr>
            <a:picLocks noChangeAspect="1"/>
          </p:cNvPicPr>
          <p:nvPr/>
        </p:nvPicPr>
        <p:blipFill>
          <a:blip r:embed="rId3"/>
          <a:stretch>
            <a:fillRect/>
          </a:stretch>
        </p:blipFill>
        <p:spPr>
          <a:xfrm>
            <a:off x="1740022" y="2503938"/>
            <a:ext cx="5257432" cy="1850123"/>
          </a:xfrm>
          <a:prstGeom prst="rect">
            <a:avLst/>
          </a:prstGeom>
          <a:ln>
            <a:solidFill>
              <a:schemeClr val="tx1"/>
            </a:solidFill>
          </a:ln>
        </p:spPr>
      </p:pic>
    </p:spTree>
    <p:extLst>
      <p:ext uri="{BB962C8B-B14F-4D97-AF65-F5344CB8AC3E}">
        <p14:creationId xmlns:p14="http://schemas.microsoft.com/office/powerpoint/2010/main" val="230313913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hnojiv a POR v podmíněnosti</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82</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DZES 4:</a:t>
            </a:r>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17ED0F81-6379-42C0-2680-32B5E850AA48}"/>
              </a:ext>
            </a:extLst>
          </p:cNvPr>
          <p:cNvPicPr>
            <a:picLocks noChangeAspect="1"/>
          </p:cNvPicPr>
          <p:nvPr/>
        </p:nvPicPr>
        <p:blipFill>
          <a:blip r:embed="rId2"/>
          <a:stretch>
            <a:fillRect/>
          </a:stretch>
        </p:blipFill>
        <p:spPr>
          <a:xfrm>
            <a:off x="5388681" y="1313895"/>
            <a:ext cx="5021476" cy="5081795"/>
          </a:xfrm>
          <a:prstGeom prst="rect">
            <a:avLst/>
          </a:prstGeom>
        </p:spPr>
      </p:pic>
    </p:spTree>
    <p:extLst>
      <p:ext uri="{BB962C8B-B14F-4D97-AF65-F5344CB8AC3E}">
        <p14:creationId xmlns:p14="http://schemas.microsoft.com/office/powerpoint/2010/main" val="161359801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hnojiv a POR v podmíněnosti</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83</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PPH 1:</a:t>
            </a:r>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3" name="Obrázek 2">
            <a:extLst>
              <a:ext uri="{FF2B5EF4-FFF2-40B4-BE49-F238E27FC236}">
                <a16:creationId xmlns:a16="http://schemas.microsoft.com/office/drawing/2014/main" id="{1F78A257-BB0D-3F63-383D-5211D19269B3}"/>
              </a:ext>
            </a:extLst>
          </p:cNvPr>
          <p:cNvPicPr>
            <a:picLocks noChangeAspect="1"/>
          </p:cNvPicPr>
          <p:nvPr/>
        </p:nvPicPr>
        <p:blipFill>
          <a:blip r:embed="rId2"/>
          <a:stretch>
            <a:fillRect/>
          </a:stretch>
        </p:blipFill>
        <p:spPr>
          <a:xfrm>
            <a:off x="3019425" y="1411598"/>
            <a:ext cx="7377546" cy="4841514"/>
          </a:xfrm>
          <a:prstGeom prst="rect">
            <a:avLst/>
          </a:prstGeom>
        </p:spPr>
      </p:pic>
    </p:spTree>
    <p:extLst>
      <p:ext uri="{BB962C8B-B14F-4D97-AF65-F5344CB8AC3E}">
        <p14:creationId xmlns:p14="http://schemas.microsoft.com/office/powerpoint/2010/main" val="257236296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hnojiv a POR v podmíněnosti</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84</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PPH 2:</a:t>
            </a:r>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A03FA0D1-ADD2-7A63-5337-B96FBBE16AB5}"/>
              </a:ext>
            </a:extLst>
          </p:cNvPr>
          <p:cNvPicPr>
            <a:picLocks noChangeAspect="1"/>
          </p:cNvPicPr>
          <p:nvPr/>
        </p:nvPicPr>
        <p:blipFill>
          <a:blip r:embed="rId2"/>
          <a:stretch>
            <a:fillRect/>
          </a:stretch>
        </p:blipFill>
        <p:spPr>
          <a:xfrm>
            <a:off x="1927542" y="1742071"/>
            <a:ext cx="7997508" cy="4314841"/>
          </a:xfrm>
          <a:prstGeom prst="rect">
            <a:avLst/>
          </a:prstGeom>
        </p:spPr>
      </p:pic>
    </p:spTree>
    <p:extLst>
      <p:ext uri="{BB962C8B-B14F-4D97-AF65-F5344CB8AC3E}">
        <p14:creationId xmlns:p14="http://schemas.microsoft.com/office/powerpoint/2010/main" val="348453529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hnojiv a POR v podmíněnosti</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85</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PPH 7:</a:t>
            </a:r>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3" name="Obrázek 2">
            <a:extLst>
              <a:ext uri="{FF2B5EF4-FFF2-40B4-BE49-F238E27FC236}">
                <a16:creationId xmlns:a16="http://schemas.microsoft.com/office/drawing/2014/main" id="{9F6A3ED8-F569-AF63-A12B-F860360537D8}"/>
              </a:ext>
            </a:extLst>
          </p:cNvPr>
          <p:cNvPicPr>
            <a:picLocks noChangeAspect="1"/>
          </p:cNvPicPr>
          <p:nvPr/>
        </p:nvPicPr>
        <p:blipFill>
          <a:blip r:embed="rId2"/>
          <a:stretch>
            <a:fillRect/>
          </a:stretch>
        </p:blipFill>
        <p:spPr>
          <a:xfrm>
            <a:off x="3495675" y="1317958"/>
            <a:ext cx="6591300" cy="4935153"/>
          </a:xfrm>
          <a:prstGeom prst="rect">
            <a:avLst/>
          </a:prstGeom>
        </p:spPr>
      </p:pic>
    </p:spTree>
    <p:extLst>
      <p:ext uri="{BB962C8B-B14F-4D97-AF65-F5344CB8AC3E}">
        <p14:creationId xmlns:p14="http://schemas.microsoft.com/office/powerpoint/2010/main" val="416077047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hnojiv a POR v podmíněnosti</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86</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PPH 8:</a:t>
            </a:r>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4" name="Obrázek 3">
            <a:extLst>
              <a:ext uri="{FF2B5EF4-FFF2-40B4-BE49-F238E27FC236}">
                <a16:creationId xmlns:a16="http://schemas.microsoft.com/office/drawing/2014/main" id="{B27F226A-A698-178F-66A5-89DD66AC76D6}"/>
              </a:ext>
            </a:extLst>
          </p:cNvPr>
          <p:cNvPicPr>
            <a:picLocks noChangeAspect="1"/>
          </p:cNvPicPr>
          <p:nvPr/>
        </p:nvPicPr>
        <p:blipFill>
          <a:blip r:embed="rId2"/>
          <a:stretch>
            <a:fillRect/>
          </a:stretch>
        </p:blipFill>
        <p:spPr>
          <a:xfrm>
            <a:off x="1913342" y="1924759"/>
            <a:ext cx="8365312" cy="3524471"/>
          </a:xfrm>
          <a:prstGeom prst="rect">
            <a:avLst/>
          </a:prstGeom>
        </p:spPr>
      </p:pic>
    </p:spTree>
    <p:extLst>
      <p:ext uri="{BB962C8B-B14F-4D97-AF65-F5344CB8AC3E}">
        <p14:creationId xmlns:p14="http://schemas.microsoft.com/office/powerpoint/2010/main" val="305469146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902D34D-012B-44BE-91B7-A7A4D84265A0}"/>
              </a:ext>
            </a:extLst>
          </p:cNvPr>
          <p:cNvSpPr>
            <a:spLocks noGrp="1"/>
          </p:cNvSpPr>
          <p:nvPr>
            <p:ph type="ctrTitle"/>
          </p:nvPr>
        </p:nvSpPr>
        <p:spPr>
          <a:xfrm>
            <a:off x="1524000" y="436098"/>
            <a:ext cx="9144000" cy="581541"/>
          </a:xfrm>
          <a:ln>
            <a:solidFill>
              <a:schemeClr val="accent1"/>
            </a:solidFill>
          </a:ln>
        </p:spPr>
        <p:txBody>
          <a:bodyPr>
            <a:normAutofit/>
          </a:bodyPr>
          <a:lstStyle/>
          <a:p>
            <a:pPr algn="l"/>
            <a:r>
              <a:rPr lang="cs-CZ" sz="3200" b="1" dirty="0"/>
              <a:t>Evidence hnojiv a POR v podmíněnosti</a:t>
            </a:r>
          </a:p>
        </p:txBody>
      </p:sp>
      <p:sp>
        <p:nvSpPr>
          <p:cNvPr id="5" name="Zástupný symbol pro číslo snímku 4">
            <a:extLst>
              <a:ext uri="{FF2B5EF4-FFF2-40B4-BE49-F238E27FC236}">
                <a16:creationId xmlns:a16="http://schemas.microsoft.com/office/drawing/2014/main" id="{ECC8DDDD-3F17-4E69-878C-D01FF99F317A}"/>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87</a:t>
            </a:fld>
            <a:endParaRPr lang="cs-CZ"/>
          </a:p>
        </p:txBody>
      </p:sp>
      <p:sp>
        <p:nvSpPr>
          <p:cNvPr id="8" name="Podnadpis 2">
            <a:extLst>
              <a:ext uri="{FF2B5EF4-FFF2-40B4-BE49-F238E27FC236}">
                <a16:creationId xmlns:a16="http://schemas.microsoft.com/office/drawing/2014/main" id="{360D2B0D-1C88-4411-B0CD-EB4888A975BA}"/>
              </a:ext>
            </a:extLst>
          </p:cNvPr>
          <p:cNvSpPr txBox="1">
            <a:spLocks/>
          </p:cNvSpPr>
          <p:nvPr/>
        </p:nvSpPr>
        <p:spPr>
          <a:xfrm>
            <a:off x="1523999" y="1224116"/>
            <a:ext cx="9143999" cy="5197786"/>
          </a:xfrm>
          <a:prstGeom prst="rect">
            <a:avLst/>
          </a:prstGeom>
          <a:ln>
            <a:solidFill>
              <a:schemeClr val="accent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cs-CZ" dirty="0"/>
              <a:t>Minimální požadavky pro AEKO, EZ a </a:t>
            </a:r>
            <a:r>
              <a:rPr lang="cs-CZ" dirty="0" err="1"/>
              <a:t>celofaremní</a:t>
            </a:r>
            <a:r>
              <a:rPr lang="cs-CZ" dirty="0"/>
              <a:t> </a:t>
            </a:r>
            <a:r>
              <a:rPr lang="cs-CZ" dirty="0" err="1"/>
              <a:t>ekoplatbu</a:t>
            </a:r>
            <a:r>
              <a:rPr lang="cs-CZ" dirty="0"/>
              <a:t>:</a:t>
            </a:r>
          </a:p>
          <a:p>
            <a:pPr marL="342900" indent="-342900" algn="l">
              <a:buFont typeface="Arial" panose="020B0604020202020204" pitchFamily="34" charset="0"/>
              <a:buChar char="•"/>
            </a:pPr>
            <a:endParaRPr lang="cs-CZ" dirty="0"/>
          </a:p>
          <a:p>
            <a:pPr marL="342900" indent="-342900" algn="l">
              <a:buFont typeface="Arial" panose="020B0604020202020204" pitchFamily="34" charset="0"/>
              <a:buChar char="•"/>
            </a:pPr>
            <a:endParaRPr lang="cs-CZ" dirty="0"/>
          </a:p>
          <a:p>
            <a:pPr marL="342900" indent="-342900" algn="l">
              <a:buFont typeface="Arial" panose="020B0604020202020204" pitchFamily="34" charset="0"/>
              <a:buChar char="•"/>
            </a:pPr>
            <a:endParaRPr lang="cs-CZ" dirty="0"/>
          </a:p>
          <a:p>
            <a:pPr marL="342900" indent="-342900" algn="l">
              <a:buFont typeface="Arial" panose="020B0604020202020204" pitchFamily="34" charset="0"/>
              <a:buChar char="•"/>
            </a:pPr>
            <a:endParaRPr lang="cs-CZ" dirty="0"/>
          </a:p>
          <a:p>
            <a:pPr marL="342900" indent="-342900" algn="l">
              <a:buFont typeface="Arial" panose="020B0604020202020204" pitchFamily="34" charset="0"/>
              <a:buChar char="•"/>
            </a:pPr>
            <a:endParaRPr lang="cs-CZ" dirty="0"/>
          </a:p>
          <a:p>
            <a:pPr marL="342900" indent="-342900" algn="l">
              <a:buFont typeface="Arial" panose="020B0604020202020204" pitchFamily="34" charset="0"/>
              <a:buChar char="•"/>
            </a:pPr>
            <a:endParaRPr lang="cs-CZ" dirty="0"/>
          </a:p>
          <a:p>
            <a:pPr marL="342900" indent="-342900" algn="l">
              <a:buFont typeface="Arial" panose="020B0604020202020204" pitchFamily="34" charset="0"/>
              <a:buChar char="•"/>
            </a:pPr>
            <a:endParaRPr lang="cs-CZ" dirty="0"/>
          </a:p>
          <a:p>
            <a:pPr marL="342900" indent="-342900" algn="l">
              <a:buFont typeface="Arial" panose="020B0604020202020204" pitchFamily="34" charset="0"/>
              <a:buChar char="•"/>
            </a:pPr>
            <a:endParaRPr lang="cs-CZ" dirty="0"/>
          </a:p>
          <a:p>
            <a:pPr marL="342900" indent="-342900" algn="l">
              <a:buFont typeface="Arial" panose="020B0604020202020204" pitchFamily="34" charset="0"/>
              <a:buChar char="•"/>
            </a:pPr>
            <a:r>
              <a:rPr lang="cs-CZ" dirty="0"/>
              <a:t>PPH 5: Evidence hnojení a POR je jeden z provozních záznamů týkající se hygieny krmiv (povinnosti provozovatele krmivářských podniků§</a:t>
            </a:r>
          </a:p>
          <a:p>
            <a:pPr marL="342900" indent="-342900" algn="l">
              <a:buFont typeface="Arial" panose="020B0604020202020204" pitchFamily="34" charset="0"/>
              <a:buChar char="•"/>
            </a:pPr>
            <a:endParaRPr lang="cs-CZ" dirty="0"/>
          </a:p>
          <a:p>
            <a:pPr marL="800100" lvl="1" indent="-342900" algn="l">
              <a:buFont typeface="Arial" panose="020B0604020202020204" pitchFamily="34" charset="0"/>
              <a:buChar char="•"/>
            </a:pPr>
            <a:endParaRPr lang="cs-CZ" dirty="0"/>
          </a:p>
          <a:p>
            <a:pPr lvl="2" algn="l"/>
            <a:endParaRPr lang="cs-CZ" sz="1600" dirty="0"/>
          </a:p>
        </p:txBody>
      </p:sp>
      <p:pic>
        <p:nvPicPr>
          <p:cNvPr id="6" name="Obrázek 5">
            <a:extLst>
              <a:ext uri="{FF2B5EF4-FFF2-40B4-BE49-F238E27FC236}">
                <a16:creationId xmlns:a16="http://schemas.microsoft.com/office/drawing/2014/main" id="{455C8137-8F30-F375-B9AE-9BDC4CEEAAD3}"/>
              </a:ext>
            </a:extLst>
          </p:cNvPr>
          <p:cNvPicPr>
            <a:picLocks noChangeAspect="1"/>
          </p:cNvPicPr>
          <p:nvPr/>
        </p:nvPicPr>
        <p:blipFill>
          <a:blip r:embed="rId2"/>
          <a:stretch>
            <a:fillRect/>
          </a:stretch>
        </p:blipFill>
        <p:spPr>
          <a:xfrm>
            <a:off x="1721188" y="1771852"/>
            <a:ext cx="8775362" cy="3390481"/>
          </a:xfrm>
          <a:prstGeom prst="rect">
            <a:avLst/>
          </a:prstGeom>
        </p:spPr>
      </p:pic>
    </p:spTree>
    <p:extLst>
      <p:ext uri="{BB962C8B-B14F-4D97-AF65-F5344CB8AC3E}">
        <p14:creationId xmlns:p14="http://schemas.microsoft.com/office/powerpoint/2010/main" val="25619932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Nadpis 1">
            <a:extLst>
              <a:ext uri="{FF2B5EF4-FFF2-40B4-BE49-F238E27FC236}">
                <a16:creationId xmlns:a16="http://schemas.microsoft.com/office/drawing/2014/main" id="{619F3113-EBD1-4880-A7CC-60B1A3C861F9}"/>
              </a:ext>
            </a:extLst>
          </p:cNvPr>
          <p:cNvSpPr txBox="1">
            <a:spLocks/>
          </p:cNvSpPr>
          <p:nvPr/>
        </p:nvSpPr>
        <p:spPr bwMode="auto">
          <a:xfrm>
            <a:off x="395288" y="333375"/>
            <a:ext cx="10194335" cy="6264275"/>
          </a:xfrm>
          <a:prstGeom prst="rect">
            <a:avLst/>
          </a:prstGeom>
          <a:solidFill>
            <a:schemeClr val="accent1">
              <a:lumMod val="20000"/>
              <a:lumOff val="80000"/>
            </a:schemeClr>
          </a:solidFill>
          <a:ln>
            <a:noFill/>
            <a:miter lim="800000"/>
            <a:headEnd/>
            <a:tailEnd/>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eaLnBrk="1" hangingPunct="1">
              <a:defRPr/>
            </a:pPr>
            <a:r>
              <a:rPr lang="cs-CZ" altLang="cs-CZ" sz="2800" b="1" dirty="0">
                <a:solidFill>
                  <a:schemeClr val="tx2"/>
                </a:solidFill>
              </a:rPr>
              <a:t>	</a:t>
            </a:r>
          </a:p>
          <a:p>
            <a:pPr algn="l" eaLnBrk="1" hangingPunct="1">
              <a:defRPr/>
            </a:pPr>
            <a:endParaRPr lang="cs-CZ" altLang="cs-CZ" sz="2800" b="1" dirty="0">
              <a:solidFill>
                <a:schemeClr val="tx2"/>
              </a:solidFill>
            </a:endParaRPr>
          </a:p>
          <a:p>
            <a:pPr algn="l" eaLnBrk="1" hangingPunct="1">
              <a:defRPr/>
            </a:pPr>
            <a:endParaRPr lang="cs-CZ" altLang="cs-CZ" sz="2800" b="1" dirty="0">
              <a:solidFill>
                <a:schemeClr val="tx2"/>
              </a:solidFill>
            </a:endParaRPr>
          </a:p>
          <a:p>
            <a:pPr algn="l" eaLnBrk="1" hangingPunct="1">
              <a:defRPr/>
            </a:pPr>
            <a:r>
              <a:rPr lang="cs-CZ" altLang="cs-CZ" sz="2800" b="1" dirty="0">
                <a:solidFill>
                  <a:schemeClr val="tx2"/>
                </a:solidFill>
              </a:rPr>
              <a:t>	Děkuji za pozornost</a:t>
            </a:r>
          </a:p>
          <a:p>
            <a:pPr algn="l" eaLnBrk="1" hangingPunct="1">
              <a:defRPr/>
            </a:pPr>
            <a:endParaRPr lang="cs-CZ" altLang="cs-CZ" sz="2800" b="1" dirty="0">
              <a:solidFill>
                <a:schemeClr val="tx2"/>
              </a:solidFill>
            </a:endParaRPr>
          </a:p>
          <a:p>
            <a:pPr algn="l" eaLnBrk="1" hangingPunct="1">
              <a:defRPr/>
            </a:pPr>
            <a:endParaRPr lang="cs-CZ" altLang="cs-CZ" sz="2800" b="1" dirty="0">
              <a:solidFill>
                <a:schemeClr val="tx2"/>
              </a:solidFill>
            </a:endParaRPr>
          </a:p>
          <a:p>
            <a:pPr algn="l" eaLnBrk="1" hangingPunct="1">
              <a:defRPr/>
            </a:pPr>
            <a:endParaRPr lang="cs-CZ" altLang="cs-CZ" sz="2800" b="1" dirty="0">
              <a:solidFill>
                <a:schemeClr val="tx2"/>
              </a:solidFill>
            </a:endParaRPr>
          </a:p>
          <a:p>
            <a:pPr algn="l" eaLnBrk="1" hangingPunct="1">
              <a:defRPr/>
            </a:pPr>
            <a:r>
              <a:rPr lang="cs-CZ" altLang="cs-CZ" sz="2800" b="1" dirty="0">
                <a:solidFill>
                  <a:schemeClr val="tx2"/>
                </a:solidFill>
              </a:rPr>
              <a:t>			</a:t>
            </a:r>
            <a:endParaRPr lang="cs-CZ" altLang="cs-CZ" sz="2400" b="1" dirty="0">
              <a:solidFill>
                <a:schemeClr val="tx2"/>
              </a:solidFill>
            </a:endParaRPr>
          </a:p>
        </p:txBody>
      </p:sp>
      <p:sp>
        <p:nvSpPr>
          <p:cNvPr id="2" name="Zástupný symbol pro číslo snímku 1">
            <a:extLst>
              <a:ext uri="{FF2B5EF4-FFF2-40B4-BE49-F238E27FC236}">
                <a16:creationId xmlns:a16="http://schemas.microsoft.com/office/drawing/2014/main" id="{837AC3FD-9B9E-4CF0-B37A-2E8A40334D85}"/>
              </a:ext>
            </a:extLst>
          </p:cNvPr>
          <p:cNvSpPr>
            <a:spLocks noGrp="1"/>
          </p:cNvSpPr>
          <p:nvPr>
            <p:ph type="sldNum" sz="quarter" idx="4294967295"/>
          </p:nvPr>
        </p:nvSpPr>
        <p:spPr>
          <a:xfrm>
            <a:off x="8610600" y="6356350"/>
            <a:ext cx="2057400" cy="365125"/>
          </a:xfrm>
        </p:spPr>
        <p:txBody>
          <a:bodyPr/>
          <a:lstStyle/>
          <a:p>
            <a:fld id="{5FD0CC92-3FEF-4DD4-92F7-47D7387A3DDD}" type="slidenum">
              <a:rPr lang="cs-CZ" smtClean="0"/>
              <a:t>88</a:t>
            </a:fld>
            <a:endParaRPr lang="cs-CZ"/>
          </a:p>
        </p:txBody>
      </p:sp>
    </p:spTree>
    <p:extLst>
      <p:ext uri="{BB962C8B-B14F-4D97-AF65-F5344CB8AC3E}">
        <p14:creationId xmlns:p14="http://schemas.microsoft.com/office/powerpoint/2010/main" val="16381729"/>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6208</TotalTime>
  <Words>3097</Words>
  <Application>Microsoft Office PowerPoint</Application>
  <PresentationFormat>Širokoúhlá obrazovka</PresentationFormat>
  <Paragraphs>1638</Paragraphs>
  <Slides>88</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88</vt:i4>
      </vt:variant>
    </vt:vector>
  </HeadingPairs>
  <TitlesOfParts>
    <vt:vector size="94" baseType="lpstr">
      <vt:lpstr>Arial</vt:lpstr>
      <vt:lpstr>Calibri</vt:lpstr>
      <vt:lpstr>Calibri Light</vt:lpstr>
      <vt:lpstr>Times New Roman</vt:lpstr>
      <vt:lpstr>Verdana Pro</vt:lpstr>
      <vt:lpstr>Motiv Office</vt:lpstr>
      <vt:lpstr>Prezentace aplikace PowerPoint</vt:lpstr>
      <vt:lpstr>Význam evidence hnojení, pastvy a POR</vt:lpstr>
      <vt:lpstr>Novela zákona č. 156/1998 Sb., o hnojivech</vt:lpstr>
      <vt:lpstr>Novela zákona č. 156/1998 Sb., o hnojivech</vt:lpstr>
      <vt:lpstr>Novela vyhlášky č. 377/2013 Sb.</vt:lpstr>
      <vt:lpstr>Novela vyhlášky č. 377/2013 Sb.</vt:lpstr>
      <vt:lpstr>Novela vyhlášky č. 377/2013 Sb.</vt:lpstr>
      <vt:lpstr>Novela vyhlášky č. 377/2013 Sb.</vt:lpstr>
      <vt:lpstr>Data ke stažení (číselníky – plodiny)</vt:lpstr>
      <vt:lpstr>Data ke stažení (číselníky – plodiny)</vt:lpstr>
      <vt:lpstr>Číselník plodin v aplikace EPH</vt:lpstr>
      <vt:lpstr>Zemědělské parcely a areály v LPIS</vt:lpstr>
      <vt:lpstr>Zemědělské parcely a areály v LPIS</vt:lpstr>
      <vt:lpstr>Zemědělské parcely a areály v LPIS</vt:lpstr>
      <vt:lpstr>Zemědělské parcely a areály v LPIS</vt:lpstr>
      <vt:lpstr>Zemědělské parcely a areály v LPIS</vt:lpstr>
      <vt:lpstr>Zemědělské parcely a areály v LPIS</vt:lpstr>
      <vt:lpstr>Zemědělské parcely a areály v LPIS</vt:lpstr>
      <vt:lpstr>Zemědělské parcely a areály v LPIS</vt:lpstr>
      <vt:lpstr>Zemědělské parcely a areály v LPIS</vt:lpstr>
      <vt:lpstr>Zemědělské parcely a areály v LPIS</vt:lpstr>
      <vt:lpstr>Zemědělské parcely a areály v LPIS</vt:lpstr>
      <vt:lpstr>Zemědělské parcely a areály v LPIS</vt:lpstr>
      <vt:lpstr>Zemědělské parcely a areály v LPIS</vt:lpstr>
      <vt:lpstr>Aplikace EPH</vt:lpstr>
      <vt:lpstr>Aplikace EPH</vt:lpstr>
      <vt:lpstr>Aplikace EPH</vt:lpstr>
      <vt:lpstr>Aplikace EPH</vt:lpstr>
      <vt:lpstr>Aplikace EPH</vt:lpstr>
      <vt:lpstr>Aplikace EPH</vt:lpstr>
      <vt:lpstr>Aplikace EPH</vt:lpstr>
      <vt:lpstr>Aplikace EPH</vt:lpstr>
      <vt:lpstr>Aplikace EPH</vt:lpstr>
      <vt:lpstr>Aplikace EPH</vt:lpstr>
      <vt:lpstr>Aplikace EPH</vt:lpstr>
      <vt:lpstr>Aplikace EPH</vt:lpstr>
      <vt:lpstr>Aplikace EPH</vt:lpstr>
      <vt:lpstr>Aplikace EPH</vt:lpstr>
      <vt:lpstr>Aplikace EPH</vt:lpstr>
      <vt:lpstr>Aplikace EPH</vt:lpstr>
      <vt:lpstr>Aplikace EPH</vt:lpstr>
      <vt:lpstr>Evidence výnosů</vt:lpstr>
      <vt:lpstr>Evidence výnosů</vt:lpstr>
      <vt:lpstr>Evidence výnosů</vt:lpstr>
      <vt:lpstr>Evidence výnosů</vt:lpstr>
      <vt:lpstr>Evidence výnosů</vt:lpstr>
      <vt:lpstr>Předání dat</vt:lpstr>
      <vt:lpstr>Předání dat</vt:lpstr>
      <vt:lpstr>Vedení evidence hnojení v prostředí MS Excel</vt:lpstr>
      <vt:lpstr>Vedení evidence hnojení v prostředí MS Excel</vt:lpstr>
      <vt:lpstr>Vedení evidence hnojení v prostředí MS Excel</vt:lpstr>
      <vt:lpstr>Vedení evidence hnojení v prostředí MS Excel</vt:lpstr>
      <vt:lpstr>Vedení evidence hnojení v prostředí MS Excel</vt:lpstr>
      <vt:lpstr>Povinnost hlášení o použitých hnojivech</vt:lpstr>
      <vt:lpstr>Povinnost hlášení o použitých hnojivech</vt:lpstr>
      <vt:lpstr>Novela NV č. 262/2012 Sb. (akční program)</vt:lpstr>
      <vt:lpstr>Novela NV č. 262/2012 Sb. (akční program)</vt:lpstr>
      <vt:lpstr>Novela NV č. 262/2012 Sb. (akční program)</vt:lpstr>
      <vt:lpstr>Novela NV č. 262/2012 Sb. (akční program)</vt:lpstr>
      <vt:lpstr>Novela NV č. 262/2012 Sb. (akční program)</vt:lpstr>
      <vt:lpstr>Novela NV č. 262/2012 Sb. (akční program)</vt:lpstr>
      <vt:lpstr>Novela NV č. 262/2012 Sb. (akční program)</vt:lpstr>
      <vt:lpstr>Novela NV č. 262/2012 Sb. (akční program)</vt:lpstr>
      <vt:lpstr>Připravované novely právních předpisů</vt:lpstr>
      <vt:lpstr>Bilance organické hmoty – požadavek celofaremní ekoplatby</vt:lpstr>
      <vt:lpstr>Bilance organické hmoty – požadavek celofaremní ekoplatby</vt:lpstr>
      <vt:lpstr>Bilance organické hmoty – požadavek celofaremní ekoplatby</vt:lpstr>
      <vt:lpstr>Bilance organické hmoty – požadavek celofaremní ekoplatby</vt:lpstr>
      <vt:lpstr>Bilance organické hmoty – požadavek celofaremní ekoplatby</vt:lpstr>
      <vt:lpstr>Evidence a hlášení POR</vt:lpstr>
      <vt:lpstr>Evidence a hlášení POR</vt:lpstr>
      <vt:lpstr>Evidence a hlášení POR</vt:lpstr>
      <vt:lpstr>Evidence a hlášení POR</vt:lpstr>
      <vt:lpstr>Evidence a hlášení POR</vt:lpstr>
      <vt:lpstr>Evidence a hlášení POR</vt:lpstr>
      <vt:lpstr>Evidence a hlášení POR</vt:lpstr>
      <vt:lpstr>Evidence a hlášení POR</vt:lpstr>
      <vt:lpstr>Evidence a hlášení POR</vt:lpstr>
      <vt:lpstr>Evidence a hlášení POR</vt:lpstr>
      <vt:lpstr>Evidence a hlášení POR</vt:lpstr>
      <vt:lpstr>Evidence hnojiv a POR v podmíněnosti</vt:lpstr>
      <vt:lpstr>Evidence hnojiv a POR v podmíněnosti</vt:lpstr>
      <vt:lpstr>Evidence hnojiv a POR v podmíněnosti</vt:lpstr>
      <vt:lpstr>Evidence hnojiv a POR v podmíněnosti</vt:lpstr>
      <vt:lpstr>Evidence hnojiv a POR v podmíněnosti</vt:lpstr>
      <vt:lpstr>Evidence hnojiv a POR v podmíněnosti</vt:lpstr>
      <vt:lpstr>Evidence hnojiv a POR v podmíněnosti</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Novela zákona č. 156/1998 Sb., o hnojivech</dc:title>
  <dc:creator>Lubomír Smrček</dc:creator>
  <cp:lastModifiedBy>Lubomír</cp:lastModifiedBy>
  <cp:revision>402</cp:revision>
  <cp:lastPrinted>2022-10-23T08:28:01Z</cp:lastPrinted>
  <dcterms:created xsi:type="dcterms:W3CDTF">2020-02-08T19:57:51Z</dcterms:created>
  <dcterms:modified xsi:type="dcterms:W3CDTF">2023-11-13T11:45:28Z</dcterms:modified>
</cp:coreProperties>
</file>