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76"/>
  </p:handoutMasterIdLst>
  <p:sldIdLst>
    <p:sldId id="256" r:id="rId2"/>
    <p:sldId id="407" r:id="rId3"/>
    <p:sldId id="309" r:id="rId4"/>
    <p:sldId id="347" r:id="rId5"/>
    <p:sldId id="310" r:id="rId6"/>
    <p:sldId id="311" r:id="rId7"/>
    <p:sldId id="408" r:id="rId8"/>
    <p:sldId id="285" r:id="rId9"/>
    <p:sldId id="348" r:id="rId10"/>
    <p:sldId id="289" r:id="rId11"/>
    <p:sldId id="291" r:id="rId12"/>
    <p:sldId id="409" r:id="rId13"/>
    <p:sldId id="296" r:id="rId14"/>
    <p:sldId id="350" r:id="rId15"/>
    <p:sldId id="349" r:id="rId16"/>
    <p:sldId id="351" r:id="rId17"/>
    <p:sldId id="359" r:id="rId18"/>
    <p:sldId id="313" r:id="rId19"/>
    <p:sldId id="367" r:id="rId20"/>
    <p:sldId id="360" r:id="rId21"/>
    <p:sldId id="371" r:id="rId22"/>
    <p:sldId id="372" r:id="rId23"/>
    <p:sldId id="377" r:id="rId24"/>
    <p:sldId id="363" r:id="rId25"/>
    <p:sldId id="380" r:id="rId26"/>
    <p:sldId id="365" r:id="rId27"/>
    <p:sldId id="381" r:id="rId28"/>
    <p:sldId id="318" r:id="rId29"/>
    <p:sldId id="302" r:id="rId30"/>
    <p:sldId id="332" r:id="rId31"/>
    <p:sldId id="333" r:id="rId32"/>
    <p:sldId id="334" r:id="rId33"/>
    <p:sldId id="346" r:id="rId34"/>
    <p:sldId id="303" r:id="rId35"/>
    <p:sldId id="352" r:id="rId36"/>
    <p:sldId id="323" r:id="rId37"/>
    <p:sldId id="355" r:id="rId38"/>
    <p:sldId id="308" r:id="rId39"/>
    <p:sldId id="325" r:id="rId40"/>
    <p:sldId id="326" r:id="rId41"/>
    <p:sldId id="328" r:id="rId42"/>
    <p:sldId id="327" r:id="rId43"/>
    <p:sldId id="353" r:id="rId44"/>
    <p:sldId id="354" r:id="rId45"/>
    <p:sldId id="330" r:id="rId46"/>
    <p:sldId id="414" r:id="rId47"/>
    <p:sldId id="304" r:id="rId48"/>
    <p:sldId id="329" r:id="rId49"/>
    <p:sldId id="384" r:id="rId50"/>
    <p:sldId id="382" r:id="rId51"/>
    <p:sldId id="383" r:id="rId52"/>
    <p:sldId id="388" r:id="rId53"/>
    <p:sldId id="386" r:id="rId54"/>
    <p:sldId id="415" r:id="rId55"/>
    <p:sldId id="385" r:id="rId56"/>
    <p:sldId id="391" r:id="rId57"/>
    <p:sldId id="389" r:id="rId58"/>
    <p:sldId id="390" r:id="rId59"/>
    <p:sldId id="392" r:id="rId60"/>
    <p:sldId id="393" r:id="rId61"/>
    <p:sldId id="394" r:id="rId62"/>
    <p:sldId id="395" r:id="rId63"/>
    <p:sldId id="396" r:id="rId64"/>
    <p:sldId id="397" r:id="rId65"/>
    <p:sldId id="400" r:id="rId66"/>
    <p:sldId id="398" r:id="rId67"/>
    <p:sldId id="399" r:id="rId68"/>
    <p:sldId id="401" r:id="rId69"/>
    <p:sldId id="402" r:id="rId70"/>
    <p:sldId id="404" r:id="rId71"/>
    <p:sldId id="403" r:id="rId72"/>
    <p:sldId id="406" r:id="rId73"/>
    <p:sldId id="340" r:id="rId74"/>
    <p:sldId id="278" r:id="rId75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E077"/>
    <a:srgbClr val="DBE83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B4C2E39-F2C3-4C7F-A05F-C57D9E8825B2}" v="1" dt="2023-02-11T05:01:38.94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>
        <p:scale>
          <a:sx n="118" d="100"/>
          <a:sy n="118" d="100"/>
        </p:scale>
        <p:origin x="-1434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viewProps" Target="viewProps.xml"/><Relationship Id="rId8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tin Odstrčil" userId="e88aa280d906540a" providerId="LiveId" clId="{BB4C2E39-F2C3-4C7F-A05F-C57D9E8825B2}"/>
    <pc:docChg chg="custSel delSld modSld">
      <pc:chgData name="Martin Odstrčil" userId="e88aa280d906540a" providerId="LiveId" clId="{BB4C2E39-F2C3-4C7F-A05F-C57D9E8825B2}" dt="2023-02-11T05:03:18.026" v="191" actId="113"/>
      <pc:docMkLst>
        <pc:docMk/>
      </pc:docMkLst>
      <pc:sldChg chg="del">
        <pc:chgData name="Martin Odstrčil" userId="e88aa280d906540a" providerId="LiveId" clId="{BB4C2E39-F2C3-4C7F-A05F-C57D9E8825B2}" dt="2023-02-11T04:49:38.949" v="2" actId="2696"/>
        <pc:sldMkLst>
          <pc:docMk/>
          <pc:sldMk cId="4161712485" sldId="286"/>
        </pc:sldMkLst>
      </pc:sldChg>
      <pc:sldChg chg="del">
        <pc:chgData name="Martin Odstrčil" userId="e88aa280d906540a" providerId="LiveId" clId="{BB4C2E39-F2C3-4C7F-A05F-C57D9E8825B2}" dt="2023-02-11T04:49:46.317" v="3" actId="2696"/>
        <pc:sldMkLst>
          <pc:docMk/>
          <pc:sldMk cId="3341624630" sldId="287"/>
        </pc:sldMkLst>
      </pc:sldChg>
      <pc:sldChg chg="del">
        <pc:chgData name="Martin Odstrčil" userId="e88aa280d906540a" providerId="LiveId" clId="{BB4C2E39-F2C3-4C7F-A05F-C57D9E8825B2}" dt="2023-02-11T04:50:05.518" v="4" actId="2696"/>
        <pc:sldMkLst>
          <pc:docMk/>
          <pc:sldMk cId="948692084" sldId="290"/>
        </pc:sldMkLst>
      </pc:sldChg>
      <pc:sldChg chg="del">
        <pc:chgData name="Martin Odstrčil" userId="e88aa280d906540a" providerId="LiveId" clId="{BB4C2E39-F2C3-4C7F-A05F-C57D9E8825B2}" dt="2023-02-11T04:50:12.763" v="5" actId="2696"/>
        <pc:sldMkLst>
          <pc:docMk/>
          <pc:sldMk cId="70764968" sldId="293"/>
        </pc:sldMkLst>
      </pc:sldChg>
      <pc:sldChg chg="del">
        <pc:chgData name="Martin Odstrčil" userId="e88aa280d906540a" providerId="LiveId" clId="{BB4C2E39-F2C3-4C7F-A05F-C57D9E8825B2}" dt="2023-02-11T04:50:17.534" v="6" actId="2696"/>
        <pc:sldMkLst>
          <pc:docMk/>
          <pc:sldMk cId="3800800670" sldId="294"/>
        </pc:sldMkLst>
      </pc:sldChg>
      <pc:sldChg chg="del">
        <pc:chgData name="Martin Odstrčil" userId="e88aa280d906540a" providerId="LiveId" clId="{BB4C2E39-F2C3-4C7F-A05F-C57D9E8825B2}" dt="2023-02-11T04:49:33.599" v="1" actId="2696"/>
        <pc:sldMkLst>
          <pc:docMk/>
          <pc:sldMk cId="3080460983" sldId="295"/>
        </pc:sldMkLst>
      </pc:sldChg>
      <pc:sldChg chg="del">
        <pc:chgData name="Martin Odstrčil" userId="e88aa280d906540a" providerId="LiveId" clId="{BB4C2E39-F2C3-4C7F-A05F-C57D9E8825B2}" dt="2023-02-11T04:59:00.105" v="176" actId="2696"/>
        <pc:sldMkLst>
          <pc:docMk/>
          <pc:sldMk cId="1333183179" sldId="305"/>
        </pc:sldMkLst>
      </pc:sldChg>
      <pc:sldChg chg="del">
        <pc:chgData name="Martin Odstrčil" userId="e88aa280d906540a" providerId="LiveId" clId="{BB4C2E39-F2C3-4C7F-A05F-C57D9E8825B2}" dt="2023-02-11T04:48:34.413" v="0" actId="2696"/>
        <pc:sldMkLst>
          <pc:docMk/>
          <pc:sldMk cId="3019184001" sldId="316"/>
        </pc:sldMkLst>
      </pc:sldChg>
      <pc:sldChg chg="del">
        <pc:chgData name="Martin Odstrčil" userId="e88aa280d906540a" providerId="LiveId" clId="{BB4C2E39-F2C3-4C7F-A05F-C57D9E8825B2}" dt="2023-02-11T04:52:45.817" v="22" actId="2696"/>
        <pc:sldMkLst>
          <pc:docMk/>
          <pc:sldMk cId="1152260179" sldId="319"/>
        </pc:sldMkLst>
      </pc:sldChg>
      <pc:sldChg chg="del">
        <pc:chgData name="Martin Odstrčil" userId="e88aa280d906540a" providerId="LiveId" clId="{BB4C2E39-F2C3-4C7F-A05F-C57D9E8825B2}" dt="2023-02-11T04:52:59.215" v="23" actId="2696"/>
        <pc:sldMkLst>
          <pc:docMk/>
          <pc:sldMk cId="834624308" sldId="320"/>
        </pc:sldMkLst>
      </pc:sldChg>
      <pc:sldChg chg="del">
        <pc:chgData name="Martin Odstrčil" userId="e88aa280d906540a" providerId="LiveId" clId="{BB4C2E39-F2C3-4C7F-A05F-C57D9E8825B2}" dt="2023-02-11T04:53:18.157" v="25" actId="2696"/>
        <pc:sldMkLst>
          <pc:docMk/>
          <pc:sldMk cId="1093100702" sldId="321"/>
        </pc:sldMkLst>
      </pc:sldChg>
      <pc:sldChg chg="del">
        <pc:chgData name="Martin Odstrčil" userId="e88aa280d906540a" providerId="LiveId" clId="{BB4C2E39-F2C3-4C7F-A05F-C57D9E8825B2}" dt="2023-02-11T04:53:21.584" v="26" actId="2696"/>
        <pc:sldMkLst>
          <pc:docMk/>
          <pc:sldMk cId="3929010156" sldId="322"/>
        </pc:sldMkLst>
      </pc:sldChg>
      <pc:sldChg chg="del">
        <pc:chgData name="Martin Odstrčil" userId="e88aa280d906540a" providerId="LiveId" clId="{BB4C2E39-F2C3-4C7F-A05F-C57D9E8825B2}" dt="2023-02-11T04:53:48.949" v="27" actId="2696"/>
        <pc:sldMkLst>
          <pc:docMk/>
          <pc:sldMk cId="4169987628" sldId="324"/>
        </pc:sldMkLst>
      </pc:sldChg>
      <pc:sldChg chg="modSp mod">
        <pc:chgData name="Martin Odstrčil" userId="e88aa280d906540a" providerId="LiveId" clId="{BB4C2E39-F2C3-4C7F-A05F-C57D9E8825B2}" dt="2023-02-11T04:58:24.863" v="175" actId="404"/>
        <pc:sldMkLst>
          <pc:docMk/>
          <pc:sldMk cId="2562429239" sldId="326"/>
        </pc:sldMkLst>
        <pc:spChg chg="mod">
          <ac:chgData name="Martin Odstrčil" userId="e88aa280d906540a" providerId="LiveId" clId="{BB4C2E39-F2C3-4C7F-A05F-C57D9E8825B2}" dt="2023-02-11T04:58:24.863" v="175" actId="404"/>
          <ac:spMkLst>
            <pc:docMk/>
            <pc:sldMk cId="2562429239" sldId="326"/>
            <ac:spMk id="3" creationId="{C407B303-0801-28AD-9B73-7D3E1CF6C5B6}"/>
          </ac:spMkLst>
        </pc:spChg>
      </pc:sldChg>
      <pc:sldChg chg="del">
        <pc:chgData name="Martin Odstrčil" userId="e88aa280d906540a" providerId="LiveId" clId="{BB4C2E39-F2C3-4C7F-A05F-C57D9E8825B2}" dt="2023-02-11T04:53:11.974" v="24" actId="2696"/>
        <pc:sldMkLst>
          <pc:docMk/>
          <pc:sldMk cId="1965394685" sldId="335"/>
        </pc:sldMkLst>
      </pc:sldChg>
      <pc:sldChg chg="addSp modSp mod">
        <pc:chgData name="Martin Odstrčil" userId="e88aa280d906540a" providerId="LiveId" clId="{BB4C2E39-F2C3-4C7F-A05F-C57D9E8825B2}" dt="2023-02-11T05:02:11.649" v="190" actId="1076"/>
        <pc:sldMkLst>
          <pc:docMk/>
          <pc:sldMk cId="743029036" sldId="340"/>
        </pc:sldMkLst>
        <pc:spChg chg="add mod">
          <ac:chgData name="Martin Odstrčil" userId="e88aa280d906540a" providerId="LiveId" clId="{BB4C2E39-F2C3-4C7F-A05F-C57D9E8825B2}" dt="2023-02-11T05:02:11.649" v="190" actId="1076"/>
          <ac:spMkLst>
            <pc:docMk/>
            <pc:sldMk cId="743029036" sldId="340"/>
            <ac:spMk id="3" creationId="{32AC6156-AD08-62E8-3249-AFE6CB54E6AA}"/>
          </ac:spMkLst>
        </pc:spChg>
      </pc:sldChg>
      <pc:sldChg chg="del">
        <pc:chgData name="Martin Odstrčil" userId="e88aa280d906540a" providerId="LiveId" clId="{BB4C2E39-F2C3-4C7F-A05F-C57D9E8825B2}" dt="2023-02-11T04:59:31.998" v="177" actId="2696"/>
        <pc:sldMkLst>
          <pc:docMk/>
          <pc:sldMk cId="3008628601" sldId="358"/>
        </pc:sldMkLst>
      </pc:sldChg>
      <pc:sldChg chg="del">
        <pc:chgData name="Martin Odstrčil" userId="e88aa280d906540a" providerId="LiveId" clId="{BB4C2E39-F2C3-4C7F-A05F-C57D9E8825B2}" dt="2023-02-11T04:51:30.571" v="13" actId="2696"/>
        <pc:sldMkLst>
          <pc:docMk/>
          <pc:sldMk cId="3066861590" sldId="361"/>
        </pc:sldMkLst>
      </pc:sldChg>
      <pc:sldChg chg="del">
        <pc:chgData name="Martin Odstrčil" userId="e88aa280d906540a" providerId="LiveId" clId="{BB4C2E39-F2C3-4C7F-A05F-C57D9E8825B2}" dt="2023-02-11T04:51:57.658" v="19" actId="2696"/>
        <pc:sldMkLst>
          <pc:docMk/>
          <pc:sldMk cId="2951495473" sldId="362"/>
        </pc:sldMkLst>
      </pc:sldChg>
      <pc:sldChg chg="modSp mod">
        <pc:chgData name="Martin Odstrčil" userId="e88aa280d906540a" providerId="LiveId" clId="{BB4C2E39-F2C3-4C7F-A05F-C57D9E8825B2}" dt="2023-02-11T05:03:18.026" v="191" actId="113"/>
        <pc:sldMkLst>
          <pc:docMk/>
          <pc:sldMk cId="202497102" sldId="363"/>
        </pc:sldMkLst>
        <pc:spChg chg="mod">
          <ac:chgData name="Martin Odstrčil" userId="e88aa280d906540a" providerId="LiveId" clId="{BB4C2E39-F2C3-4C7F-A05F-C57D9E8825B2}" dt="2023-02-11T05:03:18.026" v="191" actId="113"/>
          <ac:spMkLst>
            <pc:docMk/>
            <pc:sldMk cId="202497102" sldId="363"/>
            <ac:spMk id="2" creationId="{00000000-0000-0000-0000-000000000000}"/>
          </ac:spMkLst>
        </pc:spChg>
      </pc:sldChg>
      <pc:sldChg chg="del">
        <pc:chgData name="Martin Odstrčil" userId="e88aa280d906540a" providerId="LiveId" clId="{BB4C2E39-F2C3-4C7F-A05F-C57D9E8825B2}" dt="2023-02-11T04:52:34.637" v="21" actId="2696"/>
        <pc:sldMkLst>
          <pc:docMk/>
          <pc:sldMk cId="933326565" sldId="364"/>
        </pc:sldMkLst>
      </pc:sldChg>
      <pc:sldChg chg="del">
        <pc:chgData name="Martin Odstrčil" userId="e88aa280d906540a" providerId="LiveId" clId="{BB4C2E39-F2C3-4C7F-A05F-C57D9E8825B2}" dt="2023-02-11T04:50:43.151" v="7" actId="2696"/>
        <pc:sldMkLst>
          <pc:docMk/>
          <pc:sldMk cId="1226354194" sldId="368"/>
        </pc:sldMkLst>
      </pc:sldChg>
      <pc:sldChg chg="del">
        <pc:chgData name="Martin Odstrčil" userId="e88aa280d906540a" providerId="LiveId" clId="{BB4C2E39-F2C3-4C7F-A05F-C57D9E8825B2}" dt="2023-02-11T04:50:49.016" v="8" actId="2696"/>
        <pc:sldMkLst>
          <pc:docMk/>
          <pc:sldMk cId="2994771214" sldId="369"/>
        </pc:sldMkLst>
      </pc:sldChg>
      <pc:sldChg chg="del">
        <pc:chgData name="Martin Odstrčil" userId="e88aa280d906540a" providerId="LiveId" clId="{BB4C2E39-F2C3-4C7F-A05F-C57D9E8825B2}" dt="2023-02-11T04:50:56.419" v="9" actId="2696"/>
        <pc:sldMkLst>
          <pc:docMk/>
          <pc:sldMk cId="887372720" sldId="370"/>
        </pc:sldMkLst>
      </pc:sldChg>
      <pc:sldChg chg="del">
        <pc:chgData name="Martin Odstrčil" userId="e88aa280d906540a" providerId="LiveId" clId="{BB4C2E39-F2C3-4C7F-A05F-C57D9E8825B2}" dt="2023-02-11T04:51:10.588" v="11" actId="2696"/>
        <pc:sldMkLst>
          <pc:docMk/>
          <pc:sldMk cId="1815797514" sldId="373"/>
        </pc:sldMkLst>
      </pc:sldChg>
      <pc:sldChg chg="del">
        <pc:chgData name="Martin Odstrčil" userId="e88aa280d906540a" providerId="LiveId" clId="{BB4C2E39-F2C3-4C7F-A05F-C57D9E8825B2}" dt="2023-02-11T04:51:06.592" v="10" actId="2696"/>
        <pc:sldMkLst>
          <pc:docMk/>
          <pc:sldMk cId="828690742" sldId="374"/>
        </pc:sldMkLst>
      </pc:sldChg>
      <pc:sldChg chg="del">
        <pc:chgData name="Martin Odstrčil" userId="e88aa280d906540a" providerId="LiveId" clId="{BB4C2E39-F2C3-4C7F-A05F-C57D9E8825B2}" dt="2023-02-11T04:51:46.464" v="17" actId="2696"/>
        <pc:sldMkLst>
          <pc:docMk/>
          <pc:sldMk cId="1244921876" sldId="375"/>
        </pc:sldMkLst>
      </pc:sldChg>
      <pc:sldChg chg="del">
        <pc:chgData name="Martin Odstrčil" userId="e88aa280d906540a" providerId="LiveId" clId="{BB4C2E39-F2C3-4C7F-A05F-C57D9E8825B2}" dt="2023-02-11T04:51:51.360" v="18" actId="2696"/>
        <pc:sldMkLst>
          <pc:docMk/>
          <pc:sldMk cId="4081763375" sldId="376"/>
        </pc:sldMkLst>
      </pc:sldChg>
      <pc:sldChg chg="del">
        <pc:chgData name="Martin Odstrčil" userId="e88aa280d906540a" providerId="LiveId" clId="{BB4C2E39-F2C3-4C7F-A05F-C57D9E8825B2}" dt="2023-02-11T04:52:12.060" v="20" actId="2696"/>
        <pc:sldMkLst>
          <pc:docMk/>
          <pc:sldMk cId="2458897796" sldId="379"/>
        </pc:sldMkLst>
      </pc:sldChg>
      <pc:sldChg chg="del">
        <pc:chgData name="Martin Odstrčil" userId="e88aa280d906540a" providerId="LiveId" clId="{BB4C2E39-F2C3-4C7F-A05F-C57D9E8825B2}" dt="2023-02-11T05:00:04.769" v="178" actId="2696"/>
        <pc:sldMkLst>
          <pc:docMk/>
          <pc:sldMk cId="2859364001" sldId="387"/>
        </pc:sldMkLst>
      </pc:sldChg>
      <pc:sldChg chg="del">
        <pc:chgData name="Martin Odstrčil" userId="e88aa280d906540a" providerId="LiveId" clId="{BB4C2E39-F2C3-4C7F-A05F-C57D9E8825B2}" dt="2023-02-11T05:00:59.200" v="179" actId="2696"/>
        <pc:sldMkLst>
          <pc:docMk/>
          <pc:sldMk cId="931490469" sldId="405"/>
        </pc:sldMkLst>
      </pc:sldChg>
      <pc:sldChg chg="del">
        <pc:chgData name="Martin Odstrčil" userId="e88aa280d906540a" providerId="LiveId" clId="{BB4C2E39-F2C3-4C7F-A05F-C57D9E8825B2}" dt="2023-02-11T04:51:38.084" v="15" actId="2696"/>
        <pc:sldMkLst>
          <pc:docMk/>
          <pc:sldMk cId="2525998957" sldId="410"/>
        </pc:sldMkLst>
      </pc:sldChg>
      <pc:sldChg chg="del">
        <pc:chgData name="Martin Odstrčil" userId="e88aa280d906540a" providerId="LiveId" clId="{BB4C2E39-F2C3-4C7F-A05F-C57D9E8825B2}" dt="2023-02-11T04:51:42.003" v="16" actId="2696"/>
        <pc:sldMkLst>
          <pc:docMk/>
          <pc:sldMk cId="695815212" sldId="411"/>
        </pc:sldMkLst>
      </pc:sldChg>
      <pc:sldChg chg="del">
        <pc:chgData name="Martin Odstrčil" userId="e88aa280d906540a" providerId="LiveId" clId="{BB4C2E39-F2C3-4C7F-A05F-C57D9E8825B2}" dt="2023-02-11T04:51:34.772" v="14" actId="2696"/>
        <pc:sldMkLst>
          <pc:docMk/>
          <pc:sldMk cId="457534751" sldId="412"/>
        </pc:sldMkLst>
      </pc:sldChg>
      <pc:sldChg chg="del">
        <pc:chgData name="Martin Odstrčil" userId="e88aa280d906540a" providerId="LiveId" clId="{BB4C2E39-F2C3-4C7F-A05F-C57D9E8825B2}" dt="2023-02-11T04:51:23.696" v="12" actId="2696"/>
        <pc:sldMkLst>
          <pc:docMk/>
          <pc:sldMk cId="745417243" sldId="413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3C208A-FC36-4EFD-BB75-0650E14909EC}" type="datetimeFigureOut">
              <a:rPr lang="cs-CZ" smtClean="0"/>
              <a:t>23.03.2023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8998B3-05AB-40B5-BE25-EE6FC105E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8493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18E92-B17E-48F8-9234-30F3E8D550F2}" type="datetimeFigureOut">
              <a:rPr lang="cs-CZ" smtClean="0"/>
              <a:t>23.03.2023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86CC8-692F-4AA1-8902-E8C86CDCE88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65900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18E92-B17E-48F8-9234-30F3E8D550F2}" type="datetimeFigureOut">
              <a:rPr lang="cs-CZ" smtClean="0"/>
              <a:t>23.03.2023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86CC8-692F-4AA1-8902-E8C86CDCE88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9407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18E92-B17E-48F8-9234-30F3E8D550F2}" type="datetimeFigureOut">
              <a:rPr lang="cs-CZ" smtClean="0"/>
              <a:t>23.03.2023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86CC8-692F-4AA1-8902-E8C86CDCE88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086362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18E92-B17E-48F8-9234-30F3E8D550F2}" type="datetimeFigureOut">
              <a:rPr lang="cs-CZ" smtClean="0"/>
              <a:t>23.03.2023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86CC8-692F-4AA1-8902-E8C86CDCE88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8765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18E92-B17E-48F8-9234-30F3E8D550F2}" type="datetimeFigureOut">
              <a:rPr lang="cs-CZ" smtClean="0"/>
              <a:t>23.03.2023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86CC8-692F-4AA1-8902-E8C86CDCE88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0641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18E92-B17E-48F8-9234-30F3E8D550F2}" type="datetimeFigureOut">
              <a:rPr lang="cs-CZ" smtClean="0"/>
              <a:t>23.03.2023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86CC8-692F-4AA1-8902-E8C86CDCE88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93018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18E92-B17E-48F8-9234-30F3E8D550F2}" type="datetimeFigureOut">
              <a:rPr lang="cs-CZ" smtClean="0"/>
              <a:t>23.03.2023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86CC8-692F-4AA1-8902-E8C86CDCE88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63624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18E92-B17E-48F8-9234-30F3E8D550F2}" type="datetimeFigureOut">
              <a:rPr lang="cs-CZ" smtClean="0"/>
              <a:t>23.03.2023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86CC8-692F-4AA1-8902-E8C86CDCE88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778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18E92-B17E-48F8-9234-30F3E8D550F2}" type="datetimeFigureOut">
              <a:rPr lang="cs-CZ" smtClean="0"/>
              <a:t>23.03.2023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86CC8-692F-4AA1-8902-E8C86CDCE88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26205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18E92-B17E-48F8-9234-30F3E8D550F2}" type="datetimeFigureOut">
              <a:rPr lang="cs-CZ" smtClean="0"/>
              <a:t>23.03.2023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86CC8-692F-4AA1-8902-E8C86CDCE88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89421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18E92-B17E-48F8-9234-30F3E8D550F2}" type="datetimeFigureOut">
              <a:rPr lang="cs-CZ" smtClean="0"/>
              <a:t>23.03.2023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86CC8-692F-4AA1-8902-E8C86CDCE88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55439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B18E92-B17E-48F8-9234-30F3E8D550F2}" type="datetimeFigureOut">
              <a:rPr lang="cs-CZ" smtClean="0"/>
              <a:t>23.03.2023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586CC8-692F-4AA1-8902-E8C86CDCE88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71796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eagri.cz/public/web/mze/ministerstvo-zemedelstvi/legislativa/pripravovana-legislativa-mze/navrhy-narizeni-vlady-pripravovane-mze/" TargetMode="External"/><Relationship Id="rId2" Type="http://schemas.openxmlformats.org/officeDocument/2006/relationships/hyperlink" Target="http://www.eagri.cz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png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48680"/>
            <a:ext cx="6480720" cy="2909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15616" y="3933056"/>
            <a:ext cx="7488832" cy="1470025"/>
          </a:xfrm>
        </p:spPr>
        <p:txBody>
          <a:bodyPr>
            <a:normAutofit fontScale="90000"/>
          </a:bodyPr>
          <a:lstStyle/>
          <a:p>
            <a:r>
              <a:rPr lang="cs-CZ" sz="6000" b="1" dirty="0">
                <a:solidFill>
                  <a:srgbClr val="FF0000"/>
                </a:solidFill>
              </a:rPr>
              <a:t>Úvod do nové SZP, </a:t>
            </a:r>
            <a:br>
              <a:rPr lang="cs-CZ" sz="6000" b="1" dirty="0">
                <a:solidFill>
                  <a:srgbClr val="FF0000"/>
                </a:solidFill>
              </a:rPr>
            </a:br>
            <a:r>
              <a:rPr lang="cs-CZ" b="1" dirty="0">
                <a:solidFill>
                  <a:srgbClr val="FF0000"/>
                </a:solidFill>
              </a:rPr>
              <a:t>Aktuální povinnosti pro zemědělce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638703" y="5301208"/>
            <a:ext cx="6400800" cy="864096"/>
          </a:xfrm>
        </p:spPr>
        <p:txBody>
          <a:bodyPr>
            <a:normAutofit fontScale="85000" lnSpcReduction="20000"/>
          </a:bodyPr>
          <a:lstStyle/>
          <a:p>
            <a:r>
              <a:rPr lang="cs-CZ" dirty="0">
                <a:solidFill>
                  <a:srgbClr val="FF0000"/>
                </a:solidFill>
              </a:rPr>
              <a:t> </a:t>
            </a:r>
          </a:p>
          <a:p>
            <a:r>
              <a:rPr lang="cs-CZ" dirty="0">
                <a:solidFill>
                  <a:srgbClr val="FF0000"/>
                </a:solidFill>
              </a:rPr>
              <a:t>  </a:t>
            </a:r>
            <a:r>
              <a:rPr lang="cs-CZ" b="1" dirty="0">
                <a:solidFill>
                  <a:srgbClr val="00B050"/>
                </a:solidFill>
              </a:rPr>
              <a:t>Podmíněnost,  PP, Ekoplatba, AEKO, EZ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2051720" y="6237312"/>
            <a:ext cx="5976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dirty="0"/>
              <a:t>Zpracováno z podkladů MZe , VÚRV a PV Agri </a:t>
            </a:r>
          </a:p>
        </p:txBody>
      </p:sp>
    </p:spTree>
    <p:extLst>
      <p:ext uri="{BB962C8B-B14F-4D97-AF65-F5344CB8AC3E}">
        <p14:creationId xmlns:p14="http://schemas.microsoft.com/office/powerpoint/2010/main" val="35946497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cs-CZ" dirty="0"/>
              <a:t>Aktuální zdroje informací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Stránky  </a:t>
            </a:r>
            <a:r>
              <a:rPr lang="cs-CZ" dirty="0">
                <a:hlinkClick r:id="rId2"/>
              </a:rPr>
              <a:t>www.eagri.cz</a:t>
            </a:r>
            <a:r>
              <a:rPr lang="cs-CZ" dirty="0"/>
              <a:t>   - Portál farmáře 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Návrhy nařízení vlády </a:t>
            </a:r>
          </a:p>
          <a:p>
            <a:pPr marL="0" indent="0">
              <a:buNone/>
            </a:pPr>
            <a:r>
              <a:rPr lang="cs-CZ" dirty="0">
                <a:hlinkClick r:id="rId3"/>
              </a:rPr>
              <a:t>https://eagri.cz/public/web/mze/ministerstvo-zemedelstvi/legislativa/pripravovana-legislativa-mze/navrhy-narizeni-vlady-pripravovane-mze/</a:t>
            </a:r>
            <a:endParaRPr lang="cs-CZ" dirty="0"/>
          </a:p>
          <a:p>
            <a:r>
              <a:rPr lang="cs-CZ" dirty="0"/>
              <a:t>Různá videa najdete také na </a:t>
            </a:r>
            <a:r>
              <a:rPr lang="cs-CZ" dirty="0" err="1"/>
              <a:t>YouTube</a:t>
            </a:r>
            <a:r>
              <a:rPr lang="cs-CZ" dirty="0"/>
              <a:t>    - SZIF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092577"/>
            <a:ext cx="499110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38943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/>
              <a:t>LPIS – základ dotací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600" dirty="0"/>
              <a:t>Zákon 252/1997 Sb. O zemědělství</a:t>
            </a:r>
          </a:p>
          <a:p>
            <a:r>
              <a:rPr lang="cs-CZ" sz="3600" dirty="0"/>
              <a:t>Evidence využití půdy podle uživatelských vztahů   - § 3a a následující </a:t>
            </a:r>
          </a:p>
          <a:p>
            <a:pPr lvl="1"/>
            <a:r>
              <a:rPr lang="cs-CZ" sz="3200" dirty="0"/>
              <a:t>Evidence využití půdy slouží k ověřování správnosti údajů uvedených v žádosti, jejichž předmětem je dotace na zemědělskou půdu a ke kontrolám plnění podmínek poskytnutí dotace,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825610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/>
              <a:t>Mimořádná aktualizace 2022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Kontrola návrhů hranic</a:t>
            </a:r>
          </a:p>
          <a:p>
            <a:r>
              <a:rPr lang="cs-CZ" dirty="0"/>
              <a:t>Vyhněte se </a:t>
            </a:r>
            <a:r>
              <a:rPr lang="cs-CZ" b="1" dirty="0"/>
              <a:t>zbytečnému přečíslovávání  DPB</a:t>
            </a:r>
          </a:p>
          <a:p>
            <a:r>
              <a:rPr lang="cs-CZ" dirty="0"/>
              <a:t>Dokončení co nejdříve </a:t>
            </a:r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4450" y="3501008"/>
            <a:ext cx="6515100" cy="3169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82070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>
                <a:solidFill>
                  <a:prstClr val="black"/>
                </a:solidFill>
              </a:rPr>
              <a:t>Identifikovatelnost hranice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  <a:tabLst>
                <a:tab pos="542925" algn="l"/>
              </a:tabLst>
            </a:pPr>
            <a:r>
              <a:rPr lang="cs-CZ" sz="2400" b="1" dirty="0">
                <a:solidFill>
                  <a:prstClr val="black"/>
                </a:solidFill>
              </a:rPr>
              <a:t>§ 3a, odst. 12, </a:t>
            </a:r>
            <a:r>
              <a:rPr lang="cs-CZ" sz="2400" dirty="0">
                <a:solidFill>
                  <a:prstClr val="black"/>
                </a:solidFill>
              </a:rPr>
              <a:t>ZoZ (def. DPB):</a:t>
            </a:r>
          </a:p>
          <a:p>
            <a:r>
              <a:rPr lang="cs-CZ" sz="2000" i="1" dirty="0">
                <a:solidFill>
                  <a:prstClr val="black"/>
                </a:solidFill>
              </a:rPr>
              <a:t>Díl půdního bloku, který je součástí půdního bloku, představuje souvislou plochu půdy o minimální výměře 0,01 ha,</a:t>
            </a:r>
          </a:p>
          <a:p>
            <a:r>
              <a:rPr lang="cs-CZ" sz="2000" i="1" dirty="0">
                <a:solidFill>
                  <a:prstClr val="black"/>
                </a:solidFill>
              </a:rPr>
              <a:t> </a:t>
            </a:r>
            <a:r>
              <a:rPr lang="cs-CZ" sz="2400" b="1" i="1" dirty="0">
                <a:solidFill>
                  <a:srgbClr val="FF0000"/>
                </a:solidFill>
              </a:rPr>
              <a:t>jejíž hranice lze </a:t>
            </a:r>
            <a:r>
              <a:rPr lang="cs-CZ" sz="2400" b="1" i="1" u="sng" dirty="0">
                <a:solidFill>
                  <a:srgbClr val="FF0000"/>
                </a:solidFill>
              </a:rPr>
              <a:t>viditelně</a:t>
            </a:r>
            <a:r>
              <a:rPr lang="cs-CZ" sz="2400" b="1" i="1" dirty="0">
                <a:solidFill>
                  <a:srgbClr val="FF0000"/>
                </a:solidFill>
              </a:rPr>
              <a:t>  identifikovat v terénu </a:t>
            </a:r>
            <a:r>
              <a:rPr lang="cs-CZ" sz="2400" b="1" i="1" u="sng" dirty="0">
                <a:solidFill>
                  <a:srgbClr val="FF0000"/>
                </a:solidFill>
              </a:rPr>
              <a:t>vůči okolní ploše,…</a:t>
            </a:r>
          </a:p>
          <a:p>
            <a:pPr>
              <a:defRPr/>
            </a:pPr>
            <a:r>
              <a:rPr lang="cs-CZ" sz="2400" b="1" dirty="0">
                <a:solidFill>
                  <a:prstClr val="black"/>
                </a:solidFill>
              </a:rPr>
              <a:t>Identifikovatelnost hranice v terénu </a:t>
            </a:r>
            <a:r>
              <a:rPr lang="cs-CZ" sz="2400" dirty="0">
                <a:solidFill>
                  <a:prstClr val="black"/>
                </a:solidFill>
              </a:rPr>
              <a:t>je prvkem s vazbou na DPB.</a:t>
            </a:r>
          </a:p>
          <a:p>
            <a:pPr>
              <a:defRPr/>
            </a:pPr>
            <a:r>
              <a:rPr lang="cs-CZ" sz="2400" u="sng" dirty="0">
                <a:solidFill>
                  <a:prstClr val="black"/>
                </a:solidFill>
              </a:rPr>
              <a:t>Vymezení pojmu identifikovatelnosti hranice v terénu : </a:t>
            </a:r>
            <a:endParaRPr lang="cs-CZ" sz="2400" dirty="0">
              <a:solidFill>
                <a:prstClr val="black"/>
              </a:solidFill>
            </a:endParaRPr>
          </a:p>
          <a:p>
            <a:pPr lvl="1">
              <a:defRPr/>
            </a:pPr>
            <a:r>
              <a:rPr lang="cs-CZ" sz="2400" dirty="0">
                <a:solidFill>
                  <a:prstClr val="black"/>
                </a:solidFill>
              </a:rPr>
              <a:t>Hranice DPB je z principu identifikovatelná tehdy, pokud je zároveň i hranicí PB</a:t>
            </a:r>
            <a:r>
              <a:rPr lang="cs-CZ" dirty="0">
                <a:solidFill>
                  <a:prstClr val="black"/>
                </a:solidFill>
              </a:rPr>
              <a:t>: </a:t>
            </a:r>
          </a:p>
          <a:p>
            <a:pPr lvl="2">
              <a:defRPr/>
            </a:pPr>
            <a:r>
              <a:rPr lang="cs-CZ" sz="2000" dirty="0">
                <a:solidFill>
                  <a:prstClr val="black"/>
                </a:solidFill>
              </a:rPr>
              <a:t>přirozené hranice PB podle zákona o zemědělství § 3a odst. 9.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818678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>
                <a:solidFill>
                  <a:prstClr val="black"/>
                </a:solidFill>
              </a:rPr>
              <a:t>Příklady identifikovatelné hranice DPB uvnitř PB: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2">
              <a:defRPr/>
            </a:pPr>
            <a:r>
              <a:rPr lang="cs-CZ" sz="1800" dirty="0">
                <a:solidFill>
                  <a:prstClr val="black"/>
                </a:solidFill>
              </a:rPr>
              <a:t>vzájemně sousedící DPB jsou oseté jinou plodinou</a:t>
            </a:r>
          </a:p>
          <a:p>
            <a:pPr lvl="2">
              <a:defRPr/>
            </a:pPr>
            <a:r>
              <a:rPr lang="cs-CZ" sz="1800" dirty="0">
                <a:solidFill>
                  <a:prstClr val="black"/>
                </a:solidFill>
              </a:rPr>
              <a:t>osev (výsadba) na vzájemně sousedících DPB byl proveden různým směrem,</a:t>
            </a:r>
          </a:p>
          <a:p>
            <a:pPr lvl="2">
              <a:defRPr/>
            </a:pPr>
            <a:r>
              <a:rPr lang="cs-CZ" sz="1800" dirty="0">
                <a:solidFill>
                  <a:prstClr val="black"/>
                </a:solidFill>
              </a:rPr>
              <a:t>sklizeň proběhla zjevně v odlišných termínech,</a:t>
            </a:r>
          </a:p>
          <a:p>
            <a:pPr lvl="2">
              <a:defRPr/>
            </a:pPr>
            <a:r>
              <a:rPr lang="cs-CZ" sz="1800" dirty="0">
                <a:solidFill>
                  <a:prstClr val="black"/>
                </a:solidFill>
              </a:rPr>
              <a:t>DPB jsou odděleny oplocením,</a:t>
            </a:r>
          </a:p>
          <a:p>
            <a:pPr lvl="2">
              <a:defRPr/>
            </a:pPr>
            <a:r>
              <a:rPr lang="cs-CZ" sz="1800" dirty="0">
                <a:solidFill>
                  <a:prstClr val="black"/>
                </a:solidFill>
              </a:rPr>
              <a:t>DPB jsou sečeny v jiných termínech (odlišná výška travního porostu),</a:t>
            </a:r>
          </a:p>
          <a:p>
            <a:pPr lvl="2">
              <a:defRPr/>
            </a:pPr>
            <a:r>
              <a:rPr lang="cs-CZ" sz="1800" dirty="0">
                <a:solidFill>
                  <a:prstClr val="black"/>
                </a:solidFill>
              </a:rPr>
              <a:t>označení prvního a posledního sloupku řady keřů révy vinné, stromu v sadu či řady konstrukce chmelnice</a:t>
            </a:r>
          </a:p>
          <a:p>
            <a:pPr lvl="2">
              <a:defRPr/>
            </a:pPr>
            <a:r>
              <a:rPr lang="cs-CZ" sz="1800" dirty="0">
                <a:solidFill>
                  <a:prstClr val="black"/>
                </a:solidFill>
              </a:rPr>
              <a:t>hranice DPB jsou vyznačeny rozorem, mezníky, kůly apod.,</a:t>
            </a:r>
          </a:p>
          <a:p>
            <a:pPr lvl="2">
              <a:defRPr/>
            </a:pPr>
            <a:r>
              <a:rPr lang="cs-CZ" b="1" dirty="0">
                <a:solidFill>
                  <a:srgbClr val="FF0000"/>
                </a:solidFill>
              </a:rPr>
              <a:t>případně jiné situace, kdy je zjevné, že sousedící DPB nejsou obhospodařovány jako celek.</a:t>
            </a:r>
          </a:p>
          <a:p>
            <a:pPr>
              <a:defRPr/>
            </a:pPr>
            <a:r>
              <a:rPr lang="cs-CZ" sz="2800" b="1" u="sng" dirty="0">
                <a:solidFill>
                  <a:srgbClr val="FF0000"/>
                </a:solidFill>
              </a:rPr>
              <a:t>Identifikovatelnost hranice -  bylo povinností uživatele DPB zajistit  do 31. 12. 2015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60932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1E077"/>
          </a:solidFill>
        </p:spPr>
        <p:txBody>
          <a:bodyPr/>
          <a:lstStyle/>
          <a:p>
            <a:r>
              <a:rPr lang="cs-CZ" dirty="0"/>
              <a:t>Nové povinnosti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/>
              <a:t>Evidence hnojení , osevů a výnosů </a:t>
            </a:r>
            <a:r>
              <a:rPr lang="cs-CZ" dirty="0"/>
              <a:t>–  do </a:t>
            </a:r>
            <a:r>
              <a:rPr lang="cs-CZ" strike="sngStrike" dirty="0"/>
              <a:t>31.1.2023</a:t>
            </a:r>
            <a:r>
              <a:rPr lang="cs-CZ" dirty="0"/>
              <a:t>  za rok 2022  (elektronicky) posunuto do </a:t>
            </a:r>
            <a:r>
              <a:rPr lang="cs-CZ" dirty="0">
                <a:solidFill>
                  <a:srgbClr val="FF0000"/>
                </a:solidFill>
              </a:rPr>
              <a:t>31.3.2023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Evidence </a:t>
            </a:r>
            <a:r>
              <a:rPr lang="cs-CZ" b="1" dirty="0"/>
              <a:t>Bilance dusíku</a:t>
            </a:r>
            <a:r>
              <a:rPr lang="cs-CZ" dirty="0"/>
              <a:t>   -  do 31.12.  za 2021/2022  </a:t>
            </a:r>
          </a:p>
          <a:p>
            <a:endParaRPr lang="cs-CZ" dirty="0"/>
          </a:p>
          <a:p>
            <a:r>
              <a:rPr lang="cs-CZ" b="1" dirty="0"/>
              <a:t>Bilance OH  </a:t>
            </a:r>
            <a:r>
              <a:rPr lang="cs-CZ" dirty="0"/>
              <a:t>do </a:t>
            </a:r>
            <a:r>
              <a:rPr lang="cs-CZ" strike="sngStrike" dirty="0"/>
              <a:t>31.7.2023</a:t>
            </a:r>
            <a:r>
              <a:rPr lang="cs-CZ" dirty="0"/>
              <a:t> </a:t>
            </a:r>
            <a:r>
              <a:rPr lang="cs-CZ" dirty="0">
                <a:solidFill>
                  <a:srgbClr val="FF0000"/>
                </a:solidFill>
              </a:rPr>
              <a:t>30.9.2023</a:t>
            </a:r>
            <a:r>
              <a:rPr lang="cs-CZ" dirty="0"/>
              <a:t> za 2022/2023</a:t>
            </a:r>
          </a:p>
        </p:txBody>
      </p:sp>
    </p:spTree>
    <p:extLst>
      <p:ext uri="{BB962C8B-B14F-4D97-AF65-F5344CB8AC3E}">
        <p14:creationId xmlns:p14="http://schemas.microsoft.com/office/powerpoint/2010/main" val="224426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8568952" cy="640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77875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89193"/>
            <a:ext cx="7920880" cy="6310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8543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1E077"/>
          </a:solidFill>
        </p:spPr>
        <p:txBody>
          <a:bodyPr>
            <a:noAutofit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Zemědělská bilance N dle nitrátové směrnice, povinná na cca 70 % z. p. LPIS (od hospodářského roku 2020/2021).</a:t>
            </a: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00808"/>
            <a:ext cx="8640960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71213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  <a:solidFill>
            <a:srgbClr val="FFC000"/>
          </a:solidFill>
        </p:spPr>
        <p:txBody>
          <a:bodyPr/>
          <a:lstStyle/>
          <a:p>
            <a:r>
              <a:rPr lang="cs-CZ" u="sng" dirty="0"/>
              <a:t>Hlavní principy bilance: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328592"/>
          </a:xfrm>
        </p:spPr>
        <p:txBody>
          <a:bodyPr>
            <a:normAutofit fontScale="62500" lnSpcReduction="20000"/>
          </a:bodyPr>
          <a:lstStyle/>
          <a:p>
            <a:r>
              <a:rPr lang="cs-CZ" dirty="0"/>
              <a:t>vypočítat </a:t>
            </a:r>
            <a:r>
              <a:rPr lang="cs-CZ" dirty="0">
                <a:solidFill>
                  <a:srgbClr val="FF0000"/>
                </a:solidFill>
              </a:rPr>
              <a:t>bilanci do 31. 12. 2022</a:t>
            </a:r>
            <a:r>
              <a:rPr lang="cs-CZ" dirty="0"/>
              <a:t> je povinností pro zemědělské subjekty s výměrou nad 30 ha, hospodařící ve zranitelných oblastech, a to jakoukoliv částí (bilance se počítá na celou výměru zemědělského závodu, tedy i přes DPB mimo zranitelné oblasti)</a:t>
            </a:r>
          </a:p>
          <a:p>
            <a:r>
              <a:rPr lang="cs-CZ" dirty="0"/>
              <a:t>bilance se nikam neposílá, případná kontrola je na místě, povolený max. limit pro </a:t>
            </a:r>
            <a:r>
              <a:rPr lang="cs-CZ" dirty="0">
                <a:solidFill>
                  <a:srgbClr val="FF0000"/>
                </a:solidFill>
              </a:rPr>
              <a:t>bilanční přebytek +70 kg N/ha z.p. </a:t>
            </a:r>
            <a:r>
              <a:rPr lang="cs-CZ" dirty="0"/>
              <a:t>zemědělského závodu se bude hodnotit až v tříletém průměru (kontrola limitu tedy až od ledna 2024) </a:t>
            </a:r>
          </a:p>
          <a:p>
            <a:r>
              <a:rPr lang="cs-CZ" dirty="0"/>
              <a:t>spotřeba hnojiv se uvádí za hospodářský rok, tedy </a:t>
            </a:r>
            <a:r>
              <a:rPr lang="cs-CZ" dirty="0">
                <a:solidFill>
                  <a:srgbClr val="FF0000"/>
                </a:solidFill>
              </a:rPr>
              <a:t>za období od 1. 7. 2021 do 30. 6. 2022</a:t>
            </a:r>
            <a:r>
              <a:rPr lang="cs-CZ" dirty="0"/>
              <a:t>; přitom se uvedou veškerá použitá hnojiva, tedy včetně hnojení k meziplodinám, na podporu rozkladu slámy apod. – v bilanci totiž není hnojení vztahováno ke konkrétní plodině, neboť se počítá s využitím dodaných živin půdními mikroorganizmy i následnými plodinami, a pro zohlednění ztrát dusíku nebo jeho případnou akumulaci v půdě při zvyšování obsahu organické hmoty byl nastaven "povolený" bilanční přebytek</a:t>
            </a:r>
          </a:p>
          <a:p>
            <a:r>
              <a:rPr lang="cs-CZ" dirty="0">
                <a:solidFill>
                  <a:srgbClr val="FF0000"/>
                </a:solidFill>
              </a:rPr>
              <a:t>sklizně se uvádějí za celý rok 2022 </a:t>
            </a:r>
            <a:r>
              <a:rPr lang="cs-CZ" dirty="0"/>
              <a:t>(uvedou se všechny sklizené hlavní a vedlejší produkty, i v případě různých plodin na stejném pozemku, např. senážní žito a následně silážní kukuřice, čímž vznikne "překryv" plochy, častý např. v zelinářských provozech)</a:t>
            </a:r>
          </a:p>
          <a:p>
            <a:r>
              <a:rPr lang="cs-CZ" dirty="0"/>
              <a:t>Povinnost vést bilance platí od hospodářského roku 2020/2021. </a:t>
            </a:r>
          </a:p>
        </p:txBody>
      </p:sp>
    </p:spTree>
    <p:extLst>
      <p:ext uri="{BB962C8B-B14F-4D97-AF65-F5344CB8AC3E}">
        <p14:creationId xmlns:p14="http://schemas.microsoft.com/office/powerpoint/2010/main" val="13313506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  <a:solidFill>
            <a:srgbClr val="FFC000"/>
          </a:solidFill>
        </p:spPr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77500" lnSpcReduction="20000"/>
          </a:bodyPr>
          <a:lstStyle/>
          <a:p>
            <a:r>
              <a:rPr lang="cs-CZ" dirty="0"/>
              <a:t>sklizené produkty se uvádějí v naturálním produktu (bez ztrát při čištění obilí, přebírání brambor apod.), ale v přepočtu na standardní obsah sušiny (vlhkost); </a:t>
            </a:r>
          </a:p>
          <a:p>
            <a:r>
              <a:rPr lang="cs-CZ" dirty="0"/>
              <a:t>u víceletých pícnin vždy v součtu všech sečí a hlavně v přepočtu na seno (např. i na základě odhadu, tedy hmota </a:t>
            </a:r>
            <a:r>
              <a:rPr lang="cs-CZ" dirty="0" err="1"/>
              <a:t>senáže</a:t>
            </a:r>
            <a:r>
              <a:rPr lang="cs-CZ" dirty="0"/>
              <a:t> děleno třemi)</a:t>
            </a:r>
          </a:p>
          <a:p>
            <a:r>
              <a:rPr lang="cs-CZ" dirty="0"/>
              <a:t>rozbory sklizených produktů se běžně neprovádějí, </a:t>
            </a:r>
          </a:p>
          <a:p>
            <a:r>
              <a:rPr lang="cs-CZ" dirty="0"/>
              <a:t>produkty, které na pozemku zůstaly jako "hnojivo", např. meziplodiny na zelené hnojení, mulč, sláma, řepný chrást se jako sklizeň nevykazují (z pole/louky v nich nebyly odvezeny živiny)</a:t>
            </a:r>
          </a:p>
          <a:p>
            <a:r>
              <a:rPr lang="cs-CZ" dirty="0"/>
              <a:t>v případě pastvy se do bilančních výstupů nezapočítá spasená píce a do vstupů ani živiny ve výkalech a moči 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92409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/>
              <a:t>Tabulka pro výpočet Bilance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060848"/>
            <a:ext cx="8229600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1472466"/>
            <a:ext cx="8562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9622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/>
              <a:t>Bilance OH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Jednou z podmínek Ekoplatby na ornou půdu je</a:t>
            </a:r>
          </a:p>
          <a:p>
            <a:r>
              <a:rPr lang="cs-CZ" b="1" dirty="0"/>
              <a:t>udržitelné hospodaření s organickou hmotou (OH) v orné půdě – na ploše odpovídající alespoň výměře 35 % orné půdy v hospodářském roce , prostřednictvím – „MODELU OH“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186432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24744"/>
            <a:ext cx="8582355" cy="5472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25771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924944"/>
            <a:ext cx="8229600" cy="1143000"/>
          </a:xfrm>
          <a:solidFill>
            <a:srgbClr val="FFC000"/>
          </a:solidFill>
        </p:spPr>
        <p:txBody>
          <a:bodyPr/>
          <a:lstStyle/>
          <a:p>
            <a:r>
              <a:rPr lang="cs-CZ" dirty="0"/>
              <a:t>Dotace od 2023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20072" y="4725144"/>
            <a:ext cx="3466728" cy="1401019"/>
          </a:xfrm>
        </p:spPr>
        <p:txBody>
          <a:bodyPr>
            <a:normAutofit/>
          </a:bodyPr>
          <a:lstStyle/>
          <a:p>
            <a:r>
              <a:rPr lang="cs-CZ" dirty="0"/>
              <a:t>Jak to ….  bude. </a:t>
            </a:r>
          </a:p>
          <a:p>
            <a:r>
              <a:rPr lang="cs-CZ" dirty="0"/>
              <a:t>Již jen 3 měsíců!</a:t>
            </a:r>
          </a:p>
        </p:txBody>
      </p:sp>
    </p:spTree>
    <p:extLst>
      <p:ext uri="{BB962C8B-B14F-4D97-AF65-F5344CB8AC3E}">
        <p14:creationId xmlns:p14="http://schemas.microsoft.com/office/powerpoint/2010/main" val="18489244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Autofit/>
          </a:bodyPr>
          <a:lstStyle/>
          <a:p>
            <a:r>
              <a:rPr lang="cs-CZ" sz="2800" b="1" dirty="0"/>
              <a:t>STANDARDY DOBRÉHO ZEMĚDĚLSKÉHO A ENVIRONMENTÁLNÍHO STAVU PŮDY</a:t>
            </a:r>
            <a:endParaRPr lang="cs-CZ" sz="2800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12776"/>
            <a:ext cx="8129030" cy="5314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27514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pl-PL" sz="3600" dirty="0"/>
              <a:t>SYSTÉM PODMÍNĚNOSTI OD ROKU 2023 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12776"/>
            <a:ext cx="8229600" cy="5141168"/>
          </a:xfrm>
        </p:spPr>
        <p:txBody>
          <a:bodyPr>
            <a:noAutofit/>
          </a:bodyPr>
          <a:lstStyle/>
          <a:p>
            <a:r>
              <a:rPr lang="cs-CZ" sz="2000" dirty="0"/>
              <a:t>1. ZACHOVÁNÍ POMĚRU TRVALÝCH TRAVNÍCH POROSTŮ K ZEMĚDĚLSKÉ PLOŠE </a:t>
            </a:r>
          </a:p>
          <a:p>
            <a:r>
              <a:rPr lang="cs-CZ" sz="2000" dirty="0"/>
              <a:t>2. OCHRANA MOKŘADŮ A RAŠELINIŠŤ </a:t>
            </a:r>
          </a:p>
          <a:p>
            <a:r>
              <a:rPr lang="cs-CZ" sz="2000" dirty="0"/>
              <a:t>3. ZÁKAZ VYPALOVÁNÍ STRNIŠŤ NA ORNÉ PŮDĚ </a:t>
            </a:r>
          </a:p>
          <a:p>
            <a:r>
              <a:rPr lang="cs-CZ" sz="2000" dirty="0">
                <a:solidFill>
                  <a:srgbClr val="FF0000"/>
                </a:solidFill>
              </a:rPr>
              <a:t>4. ZŘÍZENÍ OCHRANNÝCH PÁSŮ PODÉL VODNÍCH TOKŮ </a:t>
            </a:r>
          </a:p>
          <a:p>
            <a:r>
              <a:rPr lang="cs-CZ" sz="2000" dirty="0">
                <a:solidFill>
                  <a:srgbClr val="FF0000"/>
                </a:solidFill>
              </a:rPr>
              <a:t>5. OBHOSPODAŘOVÁNÍ PŮDY ZPŮSOBEM, KTERÝ SNIŽUJE RIZIKO DEGRADACE PŮDY A EROZE, VČETNĚ ZOHLEDNĚNÍ SKLONU SVAHU</a:t>
            </a:r>
          </a:p>
          <a:p>
            <a:r>
              <a:rPr lang="cs-CZ" sz="2000" dirty="0">
                <a:solidFill>
                  <a:srgbClr val="FF0000"/>
                </a:solidFill>
              </a:rPr>
              <a:t>6. MINIMÁLNÍ POKRYV PŮDY PRO ZAMEZENÍ VZNIKU HOLÉ PŮDY V NEJCITLIVĚJŠÍCH OBDOBÍCH </a:t>
            </a:r>
          </a:p>
          <a:p>
            <a:r>
              <a:rPr lang="cs-CZ" sz="2000" dirty="0">
                <a:solidFill>
                  <a:srgbClr val="FF0000"/>
                </a:solidFill>
              </a:rPr>
              <a:t>7. STŘÍDÁNÍ PLODIN NA ORNÉ PŮDĚ </a:t>
            </a:r>
          </a:p>
          <a:p>
            <a:r>
              <a:rPr lang="cs-CZ" sz="2000" dirty="0">
                <a:solidFill>
                  <a:srgbClr val="FF0000"/>
                </a:solidFill>
              </a:rPr>
              <a:t>8. MINIMÁLNÍ PODÍL VÝMĚRY ZEMĚDĚLSKÉHO PODNIKU VYHRAZENÝ PRO NEPRODUKČNÍ PLOCHY</a:t>
            </a:r>
            <a:r>
              <a:rPr lang="cs-CZ" sz="2000" dirty="0"/>
              <a:t>, ZACHOVÁNÍ KRAJINNÝCH PRVKŮ, ZÁKAZ OŘEZU KEŘŮ A STROMŮ V OBDOBÍ HNÍZDĚNÍ A ODCHOVU MLÁĎAT </a:t>
            </a:r>
          </a:p>
          <a:p>
            <a:r>
              <a:rPr lang="cs-CZ" sz="2000" dirty="0"/>
              <a:t>9. ZÁKAZ PŘEMĚNY NEBO ORBY TRVALÝCH TRAVNÍCH POROSTŮ OZNAČENÝCH JAKO ENVIRONMENTÁLNĚ CITLIVÉ OBLASTI S TRVALÝMI TRAVNÍMI POROSTY V LOKALITÁCH SÍTĚ NATURA 2000</a:t>
            </a:r>
          </a:p>
        </p:txBody>
      </p:sp>
    </p:spTree>
    <p:extLst>
      <p:ext uri="{BB962C8B-B14F-4D97-AF65-F5344CB8AC3E}">
        <p14:creationId xmlns:p14="http://schemas.microsoft.com/office/powerpoint/2010/main" val="26985657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/>
              <a:t>DZES 1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dirty="0"/>
              <a:t>Zachování poměru trvalých travních porostů k zemědělské ploše</a:t>
            </a:r>
          </a:p>
          <a:p>
            <a:pPr marL="0" indent="0">
              <a:buNone/>
            </a:pPr>
            <a:r>
              <a:rPr lang="cs-CZ" dirty="0"/>
              <a:t>O porušení podmínky se nejedná, pokud je kultura T změněna:</a:t>
            </a:r>
          </a:p>
          <a:p>
            <a:r>
              <a:rPr lang="cs-CZ" dirty="0"/>
              <a:t>v souvislosti s pozemkovými úpravami </a:t>
            </a:r>
          </a:p>
          <a:p>
            <a:r>
              <a:rPr lang="pt-BR" dirty="0"/>
              <a:t>při změně na R v režimu EZ</a:t>
            </a:r>
          </a:p>
          <a:p>
            <a:r>
              <a:rPr lang="cs-CZ" dirty="0"/>
              <a:t>při změně na EVK „Krajinotvorný sad“</a:t>
            </a:r>
          </a:p>
          <a:p>
            <a:r>
              <a:rPr lang="cs-CZ" dirty="0"/>
              <a:t>došlo-li k zalesňování z. p.</a:t>
            </a:r>
          </a:p>
          <a:p>
            <a:r>
              <a:rPr lang="pl-PL" dirty="0"/>
              <a:t>při změně na krajinný prvek podle NV</a:t>
            </a:r>
          </a:p>
          <a:p>
            <a:r>
              <a:rPr lang="cs-CZ" dirty="0"/>
              <a:t>při změně na plochu v režimu agrolesnictví podle NV</a:t>
            </a:r>
          </a:p>
          <a:p>
            <a:r>
              <a:rPr lang="cs-CZ" dirty="0"/>
              <a:t>v případě jednotlivé plochy do 0,1 ha.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33330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363272" cy="796950"/>
          </a:xfrm>
          <a:solidFill>
            <a:srgbClr val="FFC000"/>
          </a:solidFill>
        </p:spPr>
        <p:txBody>
          <a:bodyPr/>
          <a:lstStyle/>
          <a:p>
            <a:r>
              <a:rPr lang="cs-CZ" dirty="0"/>
              <a:t>DZES 4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sz="3300" b="1" dirty="0"/>
              <a:t>Ochranné pásy podél vodních toků</a:t>
            </a:r>
            <a:endParaRPr lang="cs-CZ" sz="3300" dirty="0"/>
          </a:p>
          <a:p>
            <a:pPr marL="0" indent="0">
              <a:buNone/>
            </a:pPr>
            <a:r>
              <a:rPr lang="cs-CZ" sz="2800" dirty="0"/>
              <a:t>Požadavky (obdoba současného DZES 1)</a:t>
            </a:r>
          </a:p>
          <a:p>
            <a:r>
              <a:rPr lang="cs-CZ" sz="2800" dirty="0"/>
              <a:t>3 m nehnojené půdy od břehové čáry (s výjimkou výkalů a moči při pastvě/pobytu a skliditelných rostlinných zbytků) –i mimo ZOD (znalost terminologie NS)</a:t>
            </a:r>
          </a:p>
          <a:p>
            <a:r>
              <a:rPr lang="cs-CZ" sz="2800" dirty="0"/>
              <a:t>25 m od břehové čáry nad 7obez tekutých hnojiv s rychle uvolnitelným dusíkem </a:t>
            </a:r>
          </a:p>
          <a:p>
            <a:r>
              <a:rPr lang="cs-CZ" sz="2800" dirty="0"/>
              <a:t>3 m od břehové čáry bez POR (SPe3 –4 m od povrchové vody, SPe2, registr a etikety)</a:t>
            </a:r>
          </a:p>
          <a:p>
            <a:pPr marL="0" indent="0">
              <a:buNone/>
            </a:pPr>
            <a:r>
              <a:rPr lang="cs-CZ" sz="2800" dirty="0"/>
              <a:t>Vazba na ekoplatbu základní i prémiovou šíře min. 6 m/12 m od hranice DPB , délka min. 15 m (další požadavky na založení porostu a jeho ošetřování)</a:t>
            </a:r>
          </a:p>
          <a:p>
            <a:r>
              <a:rPr lang="cs-CZ" sz="2800" b="1" dirty="0"/>
              <a:t>splnění Ekoplatby v obou úrovních je i splněním DZES 4</a:t>
            </a:r>
          </a:p>
          <a:p>
            <a:endParaRPr lang="cs-CZ" sz="2800" dirty="0"/>
          </a:p>
          <a:p>
            <a:endParaRPr lang="cs-CZ" sz="2800" dirty="0"/>
          </a:p>
          <a:p>
            <a:endParaRPr lang="cs-CZ" sz="2800" dirty="0"/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7161013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/>
              <a:t>DZES 5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 fontScale="77500" lnSpcReduction="20000"/>
          </a:bodyPr>
          <a:lstStyle/>
          <a:p>
            <a:r>
              <a:rPr lang="cs-CZ" sz="2800" b="1" dirty="0"/>
              <a:t>Protierozní ochrana</a:t>
            </a:r>
            <a:endParaRPr lang="cs-CZ" sz="2800" dirty="0"/>
          </a:p>
          <a:p>
            <a:r>
              <a:rPr lang="pl-PL" sz="2400" dirty="0">
                <a:solidFill>
                  <a:srgbClr val="FF0000"/>
                </a:solidFill>
              </a:rPr>
              <a:t>Pro 2023 </a:t>
            </a:r>
            <a:r>
              <a:rPr lang="pl-PL" sz="2400" dirty="0"/>
              <a:t>platí rozsah SEO a MEO jako dosud</a:t>
            </a:r>
          </a:p>
          <a:p>
            <a:r>
              <a:rPr lang="cs-CZ" sz="2400" dirty="0"/>
              <a:t>Od 2024 převzetí parametrů protierozní vyhlášky</a:t>
            </a:r>
          </a:p>
          <a:p>
            <a:r>
              <a:rPr lang="cs-CZ" sz="2400" dirty="0"/>
              <a:t>Předpokládá se podrobnější definici kategorií erozního ohrožení spolu s širší nabídkou vhodných půdoochranných technologií  </a:t>
            </a:r>
          </a:p>
          <a:p>
            <a:endParaRPr lang="cs-CZ" sz="2400" dirty="0"/>
          </a:p>
          <a:p>
            <a:endParaRPr lang="cs-CZ" sz="2400" dirty="0"/>
          </a:p>
          <a:p>
            <a:r>
              <a:rPr lang="cs-CZ" sz="2400" dirty="0"/>
              <a:t>Souvislá plocha plodiny 30 ha (přesun DZES 5g na nový </a:t>
            </a:r>
            <a:r>
              <a:rPr lang="cs-CZ" sz="2400" dirty="0">
                <a:solidFill>
                  <a:srgbClr val="FF0000"/>
                </a:solidFill>
              </a:rPr>
              <a:t>DZES 7b </a:t>
            </a:r>
            <a:r>
              <a:rPr lang="cs-CZ" sz="2400" dirty="0"/>
              <a:t>od roku 2023)</a:t>
            </a:r>
          </a:p>
          <a:p>
            <a:r>
              <a:rPr lang="cs-CZ" sz="2400" dirty="0"/>
              <a:t>Plodiny s </a:t>
            </a:r>
            <a:r>
              <a:rPr lang="cs-CZ" sz="2400" dirty="0">
                <a:solidFill>
                  <a:srgbClr val="FF0000"/>
                </a:solidFill>
              </a:rPr>
              <a:t>NOF</a:t>
            </a:r>
            <a:r>
              <a:rPr lang="cs-CZ" sz="2400" dirty="0"/>
              <a:t> (</a:t>
            </a:r>
            <a:r>
              <a:rPr lang="cs-CZ" sz="2400" dirty="0">
                <a:solidFill>
                  <a:srgbClr val="FF0000"/>
                </a:solidFill>
              </a:rPr>
              <a:t>kukuřice, brambory, řepa, bob setý, sója, slunečnice a čirok</a:t>
            </a:r>
            <a:r>
              <a:rPr lang="cs-CZ" sz="2400" dirty="0"/>
              <a:t>)</a:t>
            </a:r>
          </a:p>
          <a:p>
            <a:r>
              <a:rPr lang="cs-CZ" sz="2400" dirty="0"/>
              <a:t>Plodiny se SOF (ostatní obilniny kromě kukuřice a čiroku a řepka olejná)</a:t>
            </a:r>
          </a:p>
          <a:p>
            <a:r>
              <a:rPr lang="cs-CZ" sz="2400" dirty="0"/>
              <a:t>Přílohy standardu = popis POT pro SOF na SEO a pro NOF na MEO (obdobné POT)</a:t>
            </a:r>
          </a:p>
          <a:p>
            <a:r>
              <a:rPr lang="cs-CZ" sz="2400" dirty="0">
                <a:solidFill>
                  <a:srgbClr val="FF0000"/>
                </a:solidFill>
              </a:rPr>
              <a:t>Hlášení podrývání</a:t>
            </a:r>
            <a:r>
              <a:rPr lang="cs-CZ" sz="2400" dirty="0"/>
              <a:t>: řepka olejná (do 15.5. nebo 15.9.), cukrovka do 15.5.</a:t>
            </a:r>
          </a:p>
          <a:p>
            <a:r>
              <a:rPr lang="cs-CZ" sz="2400" dirty="0"/>
              <a:t>Výčet plodin pro ochranné pásy a obsevy pro SOF na SEO a NOF na MEO (přílohy č. 4 a č. 6 a č. 7 NV)</a:t>
            </a:r>
          </a:p>
          <a:p>
            <a:r>
              <a:rPr lang="cs-CZ" sz="2400" dirty="0"/>
              <a:t>DZES 5 se netýká vyjmenovaných plodin, pokud jsou ve směsi  do 20 %</a:t>
            </a:r>
          </a:p>
          <a:p>
            <a:endParaRPr lang="cs-CZ" sz="2400" dirty="0"/>
          </a:p>
          <a:p>
            <a:endParaRPr lang="cs-CZ" sz="2400" dirty="0"/>
          </a:p>
          <a:p>
            <a:endParaRPr lang="cs-CZ" sz="2400" dirty="0"/>
          </a:p>
          <a:p>
            <a:endParaRPr lang="cs-CZ" sz="2400" dirty="0"/>
          </a:p>
          <a:p>
            <a:endParaRPr lang="cs-CZ" sz="2400" dirty="0"/>
          </a:p>
          <a:p>
            <a:endParaRPr lang="cs-CZ" sz="2400" dirty="0"/>
          </a:p>
          <a:p>
            <a:endParaRPr lang="cs-CZ" sz="24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300106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4000" dirty="0"/>
              <a:t>Poznámky k POT</a:t>
            </a: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628800"/>
            <a:ext cx="8229600" cy="4320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34772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/>
              <a:t>DZES 6</a:t>
            </a:r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340768"/>
            <a:ext cx="8435280" cy="5328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0940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363272" cy="720080"/>
          </a:xfrm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cs-CZ" dirty="0">
                <a:solidFill>
                  <a:srgbClr val="FF0000"/>
                </a:solidFill>
              </a:rPr>
              <a:t>DZES 7A   </a:t>
            </a:r>
            <a:r>
              <a:rPr lang="cs-CZ" dirty="0"/>
              <a:t>Rotace plodin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713387"/>
          </a:xfrm>
        </p:spPr>
        <p:txBody>
          <a:bodyPr>
            <a:normAutofit/>
          </a:bodyPr>
          <a:lstStyle/>
          <a:p>
            <a:pPr lvl="1"/>
            <a:r>
              <a:rPr lang="cs-CZ" sz="2400" dirty="0"/>
              <a:t>Pro rok 2023 výjimka pro 7a)</a:t>
            </a:r>
          </a:p>
          <a:p>
            <a:pPr lvl="1"/>
            <a:r>
              <a:rPr lang="cs-CZ" sz="2400" dirty="0"/>
              <a:t>Od roku 2024:</a:t>
            </a:r>
          </a:p>
          <a:p>
            <a:pPr lvl="2"/>
            <a:r>
              <a:rPr lang="cs-CZ" sz="2000" dirty="0"/>
              <a:t>Meziročně vystřídat hlavníplodinu alespoň na 40% výměry R</a:t>
            </a:r>
          </a:p>
          <a:p>
            <a:pPr lvl="2"/>
            <a:r>
              <a:rPr lang="cs-CZ" sz="2000" dirty="0"/>
              <a:t>V období 4 posobě jdoucích let vystřídat hlavní plodinu na všech DPB/R</a:t>
            </a:r>
          </a:p>
          <a:p>
            <a:pPr lvl="2"/>
            <a:r>
              <a:rPr lang="cs-CZ" sz="2000" dirty="0"/>
              <a:t>tzn. v roce 2026 se bude hodnotit také rok2023</a:t>
            </a:r>
          </a:p>
          <a:p>
            <a:pPr lvl="1"/>
            <a:r>
              <a:rPr lang="cs-CZ" sz="2400" dirty="0"/>
              <a:t>Posuzuje se plodina uvedená v jednotné žádosti oproti plodině za loňský rok–údaje v LPIS</a:t>
            </a:r>
          </a:p>
          <a:p>
            <a:pPr lvl="1"/>
            <a:r>
              <a:rPr lang="cs-CZ" sz="2000" dirty="0"/>
              <a:t>Posouzení plodin jako v greeningu x ozim  a jařina = 1 plodina</a:t>
            </a:r>
          </a:p>
          <a:p>
            <a:endParaRPr lang="cs-CZ" sz="2800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509120"/>
            <a:ext cx="6863283" cy="228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24971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3600" dirty="0"/>
              <a:t>DZES 7b - Omezení plochy jedné plodiny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040560"/>
          </a:xfrm>
        </p:spPr>
        <p:txBody>
          <a:bodyPr>
            <a:normAutofit fontScale="62500" lnSpcReduction="20000"/>
          </a:bodyPr>
          <a:lstStyle/>
          <a:p>
            <a:r>
              <a:rPr lang="cs-CZ" dirty="0"/>
              <a:t>Technická tolerance: </a:t>
            </a:r>
            <a:r>
              <a:rPr lang="cs-CZ" dirty="0">
                <a:solidFill>
                  <a:srgbClr val="FF0000"/>
                </a:solidFill>
              </a:rPr>
              <a:t>do 10 % plochy a šířky do 10 % </a:t>
            </a:r>
            <a:r>
              <a:rPr lang="cs-CZ" sz="2900" dirty="0"/>
              <a:t>(pro MEO i SEO)</a:t>
            </a:r>
            <a:endParaRPr lang="cs-CZ" dirty="0"/>
          </a:p>
          <a:p>
            <a:r>
              <a:rPr lang="cs-CZ" dirty="0"/>
              <a:t>Omezení souvislé plochy 30 ha/10 ha se nevztahuje na DPB nebo jeho části, na níž:</a:t>
            </a:r>
          </a:p>
          <a:p>
            <a:pPr lvl="1"/>
            <a:r>
              <a:rPr lang="cs-CZ" dirty="0"/>
              <a:t>jsou pěstovány trávy na semeno</a:t>
            </a:r>
          </a:p>
          <a:p>
            <a:pPr lvl="1"/>
            <a:r>
              <a:rPr lang="cs-CZ" dirty="0"/>
              <a:t>jsou pěstovány plodiny vázající dusík podle přílohy č. 8 k NV </a:t>
            </a:r>
          </a:p>
          <a:p>
            <a:pPr lvl="1"/>
            <a:r>
              <a:rPr lang="cs-CZ" dirty="0"/>
              <a:t>se vyskytují neprodukční plochy</a:t>
            </a:r>
          </a:p>
          <a:p>
            <a:r>
              <a:rPr lang="cs-CZ" dirty="0"/>
              <a:t>Omezení souvislé plochy 30 ha/10 ha se nevztahuje na DPB:</a:t>
            </a:r>
          </a:p>
          <a:p>
            <a:pPr lvl="1"/>
            <a:r>
              <a:rPr lang="cs-CZ" dirty="0"/>
              <a:t>o velikosti do 40 ha, na který byla podána žádost o poskytnutí dotace na podopatření AEKO Biopásya Ochrana čejky chocholaté</a:t>
            </a:r>
          </a:p>
          <a:p>
            <a:pPr lvl="1"/>
            <a:r>
              <a:rPr lang="cs-CZ" dirty="0"/>
              <a:t>o velikosti nad 40 ha, na který byla podána žádost o poskytnutí dotace na podopatření AEKO Biopásy a Ochrana čejky chocholaté (výměra podopatření musí být nejméně 5 %)</a:t>
            </a:r>
          </a:p>
          <a:p>
            <a:endParaRPr lang="cs-CZ" dirty="0"/>
          </a:p>
          <a:p>
            <a:r>
              <a:rPr lang="cs-CZ" dirty="0"/>
              <a:t>Do výpočtu plochy 30 ha/10 ha se nezapočítává krajinný prvek, který je součástí dílu</a:t>
            </a:r>
          </a:p>
          <a:p>
            <a:r>
              <a:rPr lang="cs-CZ" dirty="0"/>
              <a:t>Možnost propojení ploch (do 30 ha nebo do 10 ha) manipulačním prostorem o max. šířce 12 m bez ohledu na pěstovanou plodinu v tomto prostoru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2298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936104"/>
          </a:xfrm>
          <a:solidFill>
            <a:srgbClr val="FFC000"/>
          </a:solidFill>
        </p:spPr>
        <p:txBody>
          <a:bodyPr/>
          <a:lstStyle/>
          <a:p>
            <a:r>
              <a:rPr lang="cs-CZ" b="1" dirty="0"/>
              <a:t>DZES 8</a:t>
            </a:r>
            <a:r>
              <a:rPr lang="cs-CZ" dirty="0"/>
              <a:t>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006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b="1" dirty="0"/>
              <a:t>Vyčlenění neprodukční plochy </a:t>
            </a:r>
          </a:p>
          <a:p>
            <a:pPr marL="0" indent="0">
              <a:buNone/>
            </a:pPr>
            <a:r>
              <a:rPr lang="cs-CZ" sz="1800" dirty="0"/>
              <a:t>Minimální podíl se počítá z výměry </a:t>
            </a:r>
            <a:r>
              <a:rPr lang="cs-CZ" sz="1800" b="1" dirty="0"/>
              <a:t>RUG</a:t>
            </a:r>
            <a:endParaRPr lang="cs-CZ" sz="1800" dirty="0"/>
          </a:p>
          <a:p>
            <a:pPr marL="0" indent="0">
              <a:buNone/>
            </a:pPr>
            <a:r>
              <a:rPr lang="cs-CZ" sz="1800" dirty="0">
                <a:solidFill>
                  <a:srgbClr val="FF0000"/>
                </a:solidFill>
              </a:rPr>
              <a:t>Dvě varianty </a:t>
            </a:r>
            <a:r>
              <a:rPr lang="cs-CZ" sz="1800" dirty="0"/>
              <a:t>(následně vazba na podmínku celofaremní ekoplatby pro neprodukční plochy)</a:t>
            </a:r>
          </a:p>
          <a:p>
            <a:r>
              <a:rPr lang="cs-CZ" sz="1800" dirty="0"/>
              <a:t>4 % (krajinné prvky, úhor s porostem, ochranné pásy)</a:t>
            </a:r>
          </a:p>
          <a:p>
            <a:r>
              <a:rPr lang="cs-CZ" sz="1800" dirty="0"/>
              <a:t>7 % (včetně meziplodin a PVN, minimálně 3 % krajinné prvky, úhor s porostem, ochranné pásy) </a:t>
            </a:r>
            <a:endParaRPr lang="cs-CZ" sz="1800" b="1" dirty="0"/>
          </a:p>
          <a:p>
            <a:pPr marL="0" indent="0">
              <a:buNone/>
            </a:pPr>
            <a:r>
              <a:rPr lang="cs-CZ" sz="1800" b="1" dirty="0"/>
              <a:t>Ochrana krajinných prvků</a:t>
            </a:r>
            <a:endParaRPr lang="cs-CZ" sz="1800" dirty="0"/>
          </a:p>
          <a:p>
            <a:r>
              <a:rPr lang="cs-CZ" sz="1800" dirty="0">
                <a:solidFill>
                  <a:srgbClr val="FF0000"/>
                </a:solidFill>
              </a:rPr>
              <a:t>Poškozením se rozumí:</a:t>
            </a:r>
          </a:p>
          <a:p>
            <a:pPr marL="0" indent="0">
              <a:buNone/>
            </a:pPr>
            <a:r>
              <a:rPr lang="cs-CZ" sz="1600" dirty="0"/>
              <a:t>a)snížení výměry, poškození vegetačního/ skalnatého/kamenného krytu krajinného prvku, b)provádění odvodňovacích operací,</a:t>
            </a:r>
          </a:p>
          <a:p>
            <a:pPr marL="0" indent="0">
              <a:buNone/>
            </a:pPr>
            <a:r>
              <a:rPr lang="cs-CZ" sz="1600" dirty="0"/>
              <a:t>c)provádění navážky zeminy a uskladňování organického materiálu,</a:t>
            </a:r>
          </a:p>
          <a:p>
            <a:pPr marL="0" indent="0">
              <a:buNone/>
            </a:pPr>
            <a:r>
              <a:rPr lang="cs-CZ" sz="1600" dirty="0"/>
              <a:t>d)mechanické poškození nadzemní a podzemní části dřevin, mimo odborný řez uvedený v odstavci 11,</a:t>
            </a:r>
          </a:p>
          <a:p>
            <a:pPr marL="0" indent="0">
              <a:buNone/>
            </a:pPr>
            <a:r>
              <a:rPr lang="cs-CZ" sz="1600" dirty="0"/>
              <a:t>e)aplikace hnojiv, přípravků na ochranu rostlin a upravených kalů</a:t>
            </a:r>
          </a:p>
          <a:p>
            <a:pPr marL="57150" indent="0">
              <a:buNone/>
            </a:pPr>
            <a:r>
              <a:rPr lang="cs-CZ" sz="1800" dirty="0"/>
              <a:t>Žadatel dodrží zákaz řezu dřevin v době </a:t>
            </a:r>
            <a:r>
              <a:rPr lang="cs-CZ" sz="1800" b="1" dirty="0"/>
              <a:t>od 1. dubna do 31.října</a:t>
            </a:r>
            <a:r>
              <a:rPr lang="cs-CZ" sz="1800" dirty="0"/>
              <a:t>, pokud se nejedná o odborný ořez dřevin provedený podle standardu SPPK A02 002:2015 v aktuální revizi průkazně provedený odborně způsobilou osobou</a:t>
            </a:r>
            <a:r>
              <a:rPr lang="cs-CZ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130844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772816"/>
            <a:ext cx="8229600" cy="1143000"/>
          </a:xfrm>
          <a:solidFill>
            <a:srgbClr val="92D050"/>
          </a:solidFill>
        </p:spPr>
        <p:txBody>
          <a:bodyPr/>
          <a:lstStyle/>
          <a:p>
            <a:r>
              <a:rPr lang="cs-CZ" dirty="0"/>
              <a:t>Přímé platby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8589449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/>
              <a:t>Aktivní zemědělec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412776"/>
            <a:ext cx="7272808" cy="4988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93973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/>
              <a:t> 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1" y="908719"/>
            <a:ext cx="8377344" cy="5112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668164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b="1" dirty="0"/>
              <a:t>Redistributivní platba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3697883"/>
          </a:xfrm>
        </p:spPr>
        <p:txBody>
          <a:bodyPr/>
          <a:lstStyle/>
          <a:p>
            <a:r>
              <a:rPr lang="it-IT" dirty="0"/>
              <a:t>Na prvních 150 ha x cca 3848 Kč/ha</a:t>
            </a:r>
          </a:p>
          <a:p>
            <a:r>
              <a:rPr lang="pl-PL" dirty="0"/>
              <a:t>•Automatický nárok (vazba na BISS)</a:t>
            </a:r>
          </a:p>
          <a:p>
            <a:r>
              <a:rPr lang="cs-CZ" sz="2800" b="1" dirty="0"/>
              <a:t>Pozor na obcházení ! Být připraven na dopis tohoto typu, který někteří obdrželi kvůli ANC </a:t>
            </a:r>
            <a:r>
              <a:rPr lang="cs-CZ" sz="2800" b="1" dirty="0" err="1"/>
              <a:t>degresivitě</a:t>
            </a:r>
            <a:endParaRPr lang="cs-CZ" dirty="0"/>
          </a:p>
          <a:p>
            <a:endParaRPr lang="cs-CZ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365104"/>
            <a:ext cx="8784976" cy="2218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717032"/>
            <a:ext cx="7704856" cy="928957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300089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/>
              <a:t> </a:t>
            </a:r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085" y="404665"/>
            <a:ext cx="7983829" cy="568863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181215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/>
              <a:t> </a:t>
            </a:r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547" y="332656"/>
            <a:ext cx="7352905" cy="5793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290845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b="1" dirty="0"/>
              <a:t>VSC – Zvířata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Doplnit masné tele a bílkovinné plodiny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401" y="1556792"/>
            <a:ext cx="8403080" cy="5048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948264" y="2619401"/>
            <a:ext cx="1440160" cy="36933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rgbClr val="FF0000"/>
                </a:solidFill>
              </a:rPr>
              <a:t>UPRAVENO</a:t>
            </a:r>
          </a:p>
        </p:txBody>
      </p:sp>
    </p:spTree>
    <p:extLst>
      <p:ext uri="{BB962C8B-B14F-4D97-AF65-F5344CB8AC3E}">
        <p14:creationId xmlns:p14="http://schemas.microsoft.com/office/powerpoint/2010/main" val="201267955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/>
          <a:lstStyle/>
          <a:p>
            <a:r>
              <a:rPr lang="cs-CZ" dirty="0"/>
              <a:t> 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1" y="836712"/>
            <a:ext cx="7992888" cy="5256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566264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/>
          <a:lstStyle/>
          <a:p>
            <a:r>
              <a:rPr lang="cs-CZ" dirty="0"/>
              <a:t> </a:t>
            </a: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20688"/>
            <a:ext cx="8223436" cy="5162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995936" y="4941168"/>
            <a:ext cx="2376264" cy="36933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rgbClr val="FF0000"/>
                </a:solidFill>
              </a:rPr>
              <a:t>     probíhají úpravy </a:t>
            </a:r>
          </a:p>
        </p:txBody>
      </p:sp>
    </p:spTree>
    <p:extLst>
      <p:ext uri="{BB962C8B-B14F-4D97-AF65-F5344CB8AC3E}">
        <p14:creationId xmlns:p14="http://schemas.microsoft.com/office/powerpoint/2010/main" val="383184339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cs-CZ" b="1" dirty="0"/>
              <a:t>NEPRODUKČNÍ PLOCHY</a:t>
            </a:r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DZES 8  / EKOPLATBA</a:t>
            </a:r>
            <a:endParaRPr lang="cs-CZ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1498442"/>
            <a:ext cx="8350194" cy="4810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149797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/>
          <a:lstStyle/>
          <a:p>
            <a:r>
              <a:rPr lang="cs-CZ" dirty="0"/>
              <a:t> DZES 8 + Ekoplatby</a:t>
            </a:r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060848"/>
            <a:ext cx="8229600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578426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r>
              <a:rPr lang="cs-CZ" sz="2800" b="1" dirty="0"/>
              <a:t>Neprodukční plochy – týká se všech farem s výměrou RUG 1 ha a více 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  <a:ln w="57150">
            <a:solidFill>
              <a:srgbClr val="FF0000"/>
            </a:solidFill>
          </a:ln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cs-CZ" b="1" dirty="0"/>
              <a:t>Varianta 3 + 5 </a:t>
            </a:r>
            <a:r>
              <a:rPr lang="cs-CZ" dirty="0"/>
              <a:t>= nižší procento neprodukčních ploch doplním pěstováním meziplodin a PVN </a:t>
            </a:r>
          </a:p>
          <a:p>
            <a:r>
              <a:rPr lang="cs-CZ" dirty="0"/>
              <a:t>Z výměry kultur R+U+G v LPIS </a:t>
            </a:r>
            <a:r>
              <a:rPr lang="cs-CZ" b="1" dirty="0"/>
              <a:t>spočítejte 3 %. </a:t>
            </a:r>
            <a:r>
              <a:rPr lang="cs-CZ" dirty="0"/>
              <a:t>Vyjde Vám počet hektarů, který je potřeba v roce 2023 mít jako neprodukční plochy – tedy </a:t>
            </a:r>
            <a:r>
              <a:rPr lang="cs-CZ" b="1" dirty="0"/>
              <a:t>úhor, ochranné pásy, a nebo krajinné prvky</a:t>
            </a:r>
            <a:r>
              <a:rPr lang="cs-CZ" dirty="0"/>
              <a:t>. </a:t>
            </a:r>
          </a:p>
          <a:p>
            <a:r>
              <a:rPr lang="cs-CZ" dirty="0"/>
              <a:t>Z výměry kultur R+U+G v LPIS </a:t>
            </a:r>
            <a:r>
              <a:rPr lang="cs-CZ" b="1" dirty="0"/>
              <a:t>spočítejte 5 %. </a:t>
            </a:r>
            <a:r>
              <a:rPr lang="cs-CZ" dirty="0"/>
              <a:t>Vyjde Vám počet hektarů, který je potřeba v roce 2023 mít jako </a:t>
            </a:r>
            <a:r>
              <a:rPr lang="cs-CZ" b="1" dirty="0"/>
              <a:t>meziplodiny </a:t>
            </a:r>
            <a:r>
              <a:rPr lang="cs-CZ" dirty="0"/>
              <a:t>(koeficient přepočtu je </a:t>
            </a:r>
            <a:r>
              <a:rPr lang="cs-CZ" b="1" dirty="0"/>
              <a:t>0,3</a:t>
            </a:r>
            <a:r>
              <a:rPr lang="cs-CZ" dirty="0"/>
              <a:t>) nebo </a:t>
            </a:r>
            <a:r>
              <a:rPr lang="cs-CZ" b="1" dirty="0"/>
              <a:t>plodiny vážicí dusík </a:t>
            </a:r>
            <a:r>
              <a:rPr lang="cs-CZ" dirty="0"/>
              <a:t>(koeficient přepočtu je </a:t>
            </a:r>
            <a:r>
              <a:rPr lang="cs-CZ" b="1" dirty="0"/>
              <a:t>1</a:t>
            </a:r>
            <a:r>
              <a:rPr lang="cs-CZ" dirty="0"/>
              <a:t>). 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b="1" dirty="0"/>
              <a:t>Varianta 5 + 0 </a:t>
            </a:r>
            <a:r>
              <a:rPr lang="cs-CZ" dirty="0"/>
              <a:t>= vyšší procento neprodukčních ploch bez pěstování meziplodin a PVN </a:t>
            </a:r>
          </a:p>
          <a:p>
            <a:r>
              <a:rPr lang="cs-CZ" dirty="0"/>
              <a:t> Z výměry kultur R+U+G v LPIS </a:t>
            </a:r>
            <a:r>
              <a:rPr lang="cs-CZ" b="1" dirty="0"/>
              <a:t>spočítejte 4 %. </a:t>
            </a:r>
            <a:r>
              <a:rPr lang="cs-CZ" dirty="0"/>
              <a:t>Vyjde Vám počet hektarů, který je potřeba v roce 2023 mít jako neprodukční plochy - tedy </a:t>
            </a:r>
            <a:r>
              <a:rPr lang="cs-CZ" b="1" dirty="0"/>
              <a:t>úhor, ochranné pásy a nebo krajinné prvky</a:t>
            </a:r>
            <a:r>
              <a:rPr lang="cs-CZ" dirty="0"/>
              <a:t>. 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/>
              <a:t>Kulturu úhor je nutné v LPIS ohlásit do podání žádosti v dalších letech do 1.2.</a:t>
            </a:r>
          </a:p>
        </p:txBody>
      </p:sp>
    </p:spTree>
    <p:extLst>
      <p:ext uri="{BB962C8B-B14F-4D97-AF65-F5344CB8AC3E}">
        <p14:creationId xmlns:p14="http://schemas.microsoft.com/office/powerpoint/2010/main" val="217369281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/>
          <a:lstStyle/>
          <a:p>
            <a:r>
              <a:rPr lang="cs-CZ" b="1" dirty="0"/>
              <a:t>Podmínky Ekoplatby na U -shrnutí</a:t>
            </a:r>
            <a:endParaRPr lang="cs-CZ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340768"/>
            <a:ext cx="8229600" cy="482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415526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79296" cy="1143000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r>
              <a:rPr lang="cs-CZ" dirty="0"/>
              <a:t> </a:t>
            </a:r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846138"/>
            <a:ext cx="8640960" cy="5256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>
            <a:extLst>
              <a:ext uri="{FF2B5EF4-FFF2-40B4-BE49-F238E27FC236}">
                <a16:creationId xmlns:a16="http://schemas.microsoft.com/office/drawing/2014/main" xmlns="" id="{C407B303-0801-28AD-9B73-7D3E1CF6C5B6}"/>
              </a:ext>
            </a:extLst>
          </p:cNvPr>
          <p:cNvSpPr txBox="1"/>
          <p:nvPr/>
        </p:nvSpPr>
        <p:spPr>
          <a:xfrm>
            <a:off x="5580112" y="1931809"/>
            <a:ext cx="3312368" cy="1015663"/>
          </a:xfrm>
          <a:prstGeom prst="rect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>
                <a:solidFill>
                  <a:srgbClr val="00B050"/>
                </a:solidFill>
              </a:rPr>
              <a:t>      připravuje se  také možnost změny  z T – je potřeba sledovat akt. situaci </a:t>
            </a:r>
          </a:p>
        </p:txBody>
      </p:sp>
    </p:spTree>
    <p:extLst>
      <p:ext uri="{BB962C8B-B14F-4D97-AF65-F5344CB8AC3E}">
        <p14:creationId xmlns:p14="http://schemas.microsoft.com/office/powerpoint/2010/main" val="256242923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 fontScale="90000"/>
          </a:bodyPr>
          <a:lstStyle/>
          <a:p>
            <a:r>
              <a:rPr lang="cs-CZ" b="1" dirty="0"/>
              <a:t>Podmínky ekoplatby na TTP-shrnutí</a:t>
            </a:r>
            <a:endParaRPr lang="cs-CZ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046" y="1600200"/>
            <a:ext cx="7691907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004048" y="2276872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 </a:t>
            </a:r>
            <a:r>
              <a:rPr lang="cs-CZ" b="1" dirty="0">
                <a:solidFill>
                  <a:srgbClr val="FF0000"/>
                </a:solidFill>
              </a:rPr>
              <a:t>!!!  opět parcely do 1 ha  !!!</a:t>
            </a:r>
          </a:p>
        </p:txBody>
      </p:sp>
    </p:spTree>
    <p:extLst>
      <p:ext uri="{BB962C8B-B14F-4D97-AF65-F5344CB8AC3E}">
        <p14:creationId xmlns:p14="http://schemas.microsoft.com/office/powerpoint/2010/main" val="393490371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cs-CZ" sz="4000" b="1" dirty="0"/>
              <a:t>Podmínky ekoplatby na G -shrnutí</a:t>
            </a:r>
            <a:endParaRPr lang="cs-CZ" sz="4000" dirty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731" y="1412776"/>
            <a:ext cx="8229600" cy="4896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bdélník 2"/>
          <p:cNvSpPr/>
          <p:nvPr/>
        </p:nvSpPr>
        <p:spPr>
          <a:xfrm>
            <a:off x="8460432" y="1843093"/>
            <a:ext cx="600036" cy="18620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11500" b="1" cap="none" spc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!</a:t>
            </a:r>
            <a:endParaRPr lang="cs-CZ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1517666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Autofit/>
          </a:bodyPr>
          <a:lstStyle/>
          <a:p>
            <a:r>
              <a:rPr lang="cs-CZ" sz="3600" b="1" dirty="0"/>
              <a:t>Podmínky EK - Standardní orná půda (R)</a:t>
            </a:r>
            <a:endParaRPr lang="cs-CZ" sz="4000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84784"/>
            <a:ext cx="8136904" cy="523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374048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/>
              <a:t> </a:t>
            </a: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79081"/>
            <a:ext cx="7344816" cy="62054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763688" y="5805264"/>
            <a:ext cx="1449031" cy="40011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u="sng" dirty="0"/>
              <a:t>30.9.</a:t>
            </a:r>
          </a:p>
        </p:txBody>
      </p:sp>
    </p:spTree>
    <p:extLst>
      <p:ext uri="{BB962C8B-B14F-4D97-AF65-F5344CB8AC3E}">
        <p14:creationId xmlns:p14="http://schemas.microsoft.com/office/powerpoint/2010/main" val="428490277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1066130"/>
          </a:xfrm>
          <a:solidFill>
            <a:srgbClr val="92D050"/>
          </a:solidFill>
        </p:spPr>
        <p:txBody>
          <a:bodyPr/>
          <a:lstStyle/>
          <a:p>
            <a:r>
              <a:rPr lang="cs-CZ" dirty="0"/>
              <a:t> </a:t>
            </a:r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807" y="667993"/>
            <a:ext cx="8123993" cy="59153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39681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/>
              <a:t>LPIS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667513"/>
            <a:ext cx="216024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484784"/>
            <a:ext cx="6029325" cy="385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5805264"/>
            <a:ext cx="7543775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4916523"/>
            <a:ext cx="1800225" cy="134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102571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Autofit/>
          </a:bodyPr>
          <a:lstStyle/>
          <a:p>
            <a:r>
              <a:rPr lang="cs-CZ" sz="2800" dirty="0"/>
              <a:t> </a:t>
            </a:r>
            <a:r>
              <a:rPr lang="cs-CZ" sz="2800" b="1" dirty="0"/>
              <a:t>Ochranné pásy podél vodních toků na kultuře R 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/>
              <a:t> Zjistěte v LPIS (tisk č. 35), kolik DPB s kulturou R se nachází </a:t>
            </a:r>
            <a:r>
              <a:rPr lang="cs-CZ" b="1" dirty="0"/>
              <a:t>do 6 m od vody</a:t>
            </a:r>
            <a:r>
              <a:rPr lang="cs-CZ" dirty="0"/>
              <a:t> – PKVZ </a:t>
            </a:r>
          </a:p>
          <a:p>
            <a:r>
              <a:rPr lang="cs-CZ" dirty="0"/>
              <a:t>Na těchto DPB je nutné zasít ochranný pás kolem vody (trávy čeledi lipnicovité, ne obilniny, jeteloviny max. 10 %). Podmínka osetí pásu se v roce 2023 bude vztahovat :</a:t>
            </a:r>
          </a:p>
          <a:p>
            <a:pPr lvl="1"/>
            <a:endParaRPr lang="cs-CZ" dirty="0"/>
          </a:p>
          <a:p>
            <a:pPr lvl="1"/>
            <a:r>
              <a:rPr lang="cs-CZ" dirty="0"/>
              <a:t>pouze na DPB s jařinami (tedy nikoliv na DPB zaseté na podzim před účinností legislativy). </a:t>
            </a:r>
          </a:p>
          <a:p>
            <a:pPr lvl="1"/>
            <a:r>
              <a:rPr lang="cs-CZ" dirty="0"/>
              <a:t>Minimální šíře ochranného pásu je 6 m od kraje DPB dovnitř DPB. </a:t>
            </a:r>
          </a:p>
          <a:p>
            <a:pPr lvl="1"/>
            <a:r>
              <a:rPr lang="cs-CZ" dirty="0"/>
              <a:t>Výměra těchto ochranných pásů se započítává do neprodukčních ploch </a:t>
            </a:r>
          </a:p>
          <a:p>
            <a:pPr lvl="1"/>
            <a:r>
              <a:rPr lang="cs-CZ" dirty="0"/>
              <a:t>V LPIS jsou pásy fixně vyznačeny. 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070848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/>
              <a:t> </a:t>
            </a:r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196" y="404664"/>
            <a:ext cx="8322259" cy="6333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47728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A92E4622-100F-2561-5B0F-6D9F525BC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solidFill>
            <a:srgbClr val="92D050"/>
          </a:solidFill>
        </p:spPr>
        <p:txBody>
          <a:bodyPr/>
          <a:lstStyle/>
          <a:p>
            <a:r>
              <a:rPr lang="cs-CZ" dirty="0"/>
              <a:t> 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B1D2712E-2DA1-C1A2-3D84-7EAB56CD0F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2239" y="548680"/>
            <a:ext cx="8059521" cy="5577483"/>
          </a:xfrm>
        </p:spPr>
      </p:pic>
    </p:spTree>
    <p:extLst>
      <p:ext uri="{BB962C8B-B14F-4D97-AF65-F5344CB8AC3E}">
        <p14:creationId xmlns:p14="http://schemas.microsoft.com/office/powerpoint/2010/main" val="72655320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69871EA2-0D3D-21D0-3282-7A1DBA4A78F3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/>
              <a:t> 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AA33C534-6368-0E25-B32B-A0219300FB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0679" y="476672"/>
            <a:ext cx="7982642" cy="5649491"/>
          </a:xfrm>
        </p:spPr>
      </p:pic>
    </p:spTree>
    <p:extLst>
      <p:ext uri="{BB962C8B-B14F-4D97-AF65-F5344CB8AC3E}">
        <p14:creationId xmlns:p14="http://schemas.microsoft.com/office/powerpoint/2010/main" val="213435904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37F234BE-7E08-34C4-D074-6A42EB3EB2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/>
              <a:t> 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BD88147E-8DF4-AAB1-C034-809B1FFC96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61652" y="548680"/>
            <a:ext cx="8330827" cy="5577483"/>
          </a:xfrm>
        </p:spPr>
      </p:pic>
    </p:spTree>
    <p:extLst>
      <p:ext uri="{BB962C8B-B14F-4D97-AF65-F5344CB8AC3E}">
        <p14:creationId xmlns:p14="http://schemas.microsoft.com/office/powerpoint/2010/main" val="56936973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8EFF6D13-45B6-62F5-334C-819DB7B854B0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/>
              <a:t> 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6EED6B6B-50AF-6892-4626-DF7424CCC4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548681"/>
            <a:ext cx="8229600" cy="5573678"/>
          </a:xfr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xmlns="" id="{BBC6CBBB-31D9-E9CB-6B1C-8465BA578D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972" y="4565603"/>
            <a:ext cx="5700254" cy="1722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05269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1B65229D-1F6A-C85E-CB3D-66E258E85F46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/>
              <a:t> 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D60B3718-B4D9-02D7-7B9F-D1B95F1A59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5129" y="692696"/>
            <a:ext cx="7913741" cy="5433467"/>
          </a:xfrm>
        </p:spPr>
      </p:pic>
    </p:spTree>
    <p:extLst>
      <p:ext uri="{BB962C8B-B14F-4D97-AF65-F5344CB8AC3E}">
        <p14:creationId xmlns:p14="http://schemas.microsoft.com/office/powerpoint/2010/main" val="223331103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/>
              <a:t>LPIS</a:t>
            </a: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628800"/>
            <a:ext cx="2232248" cy="193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471221"/>
            <a:ext cx="5443236" cy="4975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478157"/>
            <a:ext cx="2762125" cy="29681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918362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9EBC9332-7793-DA93-1766-C11520ADA058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/>
              <a:t> 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C9876B98-1A3B-E942-2029-A13A948F95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8107" y="548680"/>
            <a:ext cx="8353219" cy="5832648"/>
          </a:xfrm>
        </p:spPr>
      </p:pic>
    </p:spTree>
    <p:extLst>
      <p:ext uri="{BB962C8B-B14F-4D97-AF65-F5344CB8AC3E}">
        <p14:creationId xmlns:p14="http://schemas.microsoft.com/office/powerpoint/2010/main" val="50410212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ECB51A2B-2D6E-5DEF-74B0-82CEA95D4EAD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/>
              <a:t> 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DAC4DA1F-3F5D-CC93-0418-9C7463B09A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4418" y="476672"/>
            <a:ext cx="8095164" cy="5649491"/>
          </a:xfrm>
        </p:spPr>
      </p:pic>
    </p:spTree>
    <p:extLst>
      <p:ext uri="{BB962C8B-B14F-4D97-AF65-F5344CB8AC3E}">
        <p14:creationId xmlns:p14="http://schemas.microsoft.com/office/powerpoint/2010/main" val="228101908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09F809DE-6663-87BD-9F8C-A0C73D9B8450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/>
              <a:t> 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A5A67D5C-858D-2E9C-2CE0-9F9CB96C6E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8424" y="620688"/>
            <a:ext cx="8167151" cy="5505475"/>
          </a:xfrm>
        </p:spPr>
      </p:pic>
    </p:spTree>
    <p:extLst>
      <p:ext uri="{BB962C8B-B14F-4D97-AF65-F5344CB8AC3E}">
        <p14:creationId xmlns:p14="http://schemas.microsoft.com/office/powerpoint/2010/main" val="185236176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C7B15D85-D160-CB16-6DBA-FFDF6132BF19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/>
              <a:t> 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0EBD43EF-A6E2-18FF-569E-0B7B24D56B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1917" y="548680"/>
            <a:ext cx="7960166" cy="5577483"/>
          </a:xfrm>
        </p:spPr>
      </p:pic>
    </p:spTree>
    <p:extLst>
      <p:ext uri="{BB962C8B-B14F-4D97-AF65-F5344CB8AC3E}">
        <p14:creationId xmlns:p14="http://schemas.microsoft.com/office/powerpoint/2010/main" val="31310073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7F27C1C5-F0E3-1BE8-3ADF-F0FA7FB8242B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/>
              <a:t> 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51E65AA5-DF73-21F9-6D6F-3AF4E22C78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9553" y="764704"/>
            <a:ext cx="8043178" cy="5361459"/>
          </a:xfrm>
        </p:spPr>
      </p:pic>
    </p:spTree>
    <p:extLst>
      <p:ext uri="{BB962C8B-B14F-4D97-AF65-F5344CB8AC3E}">
        <p14:creationId xmlns:p14="http://schemas.microsoft.com/office/powerpoint/2010/main" val="31155458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8391554B-2BC1-7992-CB39-9B1E16144643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/>
              <a:t> 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22D5F46C-AF02-6453-3C18-3AA72CE894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6064" y="548680"/>
            <a:ext cx="8091872" cy="5534075"/>
          </a:xfrm>
        </p:spPr>
      </p:pic>
    </p:spTree>
    <p:extLst>
      <p:ext uri="{BB962C8B-B14F-4D97-AF65-F5344CB8AC3E}">
        <p14:creationId xmlns:p14="http://schemas.microsoft.com/office/powerpoint/2010/main" val="36121679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67F19161-5D10-1B66-5A14-915CA4C6969F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/>
              <a:t> 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02B529A0-AC5F-8410-2334-F115E11805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3138" y="548680"/>
            <a:ext cx="8037723" cy="5577483"/>
          </a:xfrm>
        </p:spPr>
      </p:pic>
    </p:spTree>
    <p:extLst>
      <p:ext uri="{BB962C8B-B14F-4D97-AF65-F5344CB8AC3E}">
        <p14:creationId xmlns:p14="http://schemas.microsoft.com/office/powerpoint/2010/main" val="4845976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D10E2D07-CFBF-21A4-9644-44FA999DF2A5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/>
              <a:t> 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4D45CB34-779F-6241-2204-D84617C6E4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6645" y="836712"/>
            <a:ext cx="8170155" cy="5472608"/>
          </a:xfrm>
        </p:spPr>
      </p:pic>
    </p:spTree>
    <p:extLst>
      <p:ext uri="{BB962C8B-B14F-4D97-AF65-F5344CB8AC3E}">
        <p14:creationId xmlns:p14="http://schemas.microsoft.com/office/powerpoint/2010/main" val="287398622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BFD8A567-C3A3-306C-978D-A37DE8406EC7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/>
              <a:t> 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45DB7593-F259-EEA2-B4EF-96454AB4DE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6888" y="548680"/>
            <a:ext cx="8130224" cy="5577483"/>
          </a:xfrm>
        </p:spPr>
      </p:pic>
    </p:spTree>
    <p:extLst>
      <p:ext uri="{BB962C8B-B14F-4D97-AF65-F5344CB8AC3E}">
        <p14:creationId xmlns:p14="http://schemas.microsoft.com/office/powerpoint/2010/main" val="156673341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D78E9CC6-185D-EBA4-D913-0F6C0680C4E1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/>
              <a:t> 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CB7BC974-E46B-0AC0-36B1-624992290C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7065" y="620688"/>
            <a:ext cx="8109870" cy="5505475"/>
          </a:xfrm>
        </p:spPr>
      </p:pic>
    </p:spTree>
    <p:extLst>
      <p:ext uri="{BB962C8B-B14F-4D97-AF65-F5344CB8AC3E}">
        <p14:creationId xmlns:p14="http://schemas.microsoft.com/office/powerpoint/2010/main" val="2505761793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334F714F-9160-959E-3E37-E4F3941E8F4F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/>
              <a:t> 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188ED0D5-4AA1-81FD-D743-6B722DC79A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1868" y="548680"/>
            <a:ext cx="7880264" cy="5577483"/>
          </a:xfrm>
        </p:spPr>
      </p:pic>
    </p:spTree>
    <p:extLst>
      <p:ext uri="{BB962C8B-B14F-4D97-AF65-F5344CB8AC3E}">
        <p14:creationId xmlns:p14="http://schemas.microsoft.com/office/powerpoint/2010/main" val="4107043039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E8046719-30BB-2095-EA03-25CC144E81A3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/>
              <a:t> 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AB4E51CE-9128-6E93-A3C4-66DF8BDD09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5310" y="476672"/>
            <a:ext cx="7993380" cy="5649491"/>
          </a:xfrm>
        </p:spPr>
      </p:pic>
    </p:spTree>
    <p:extLst>
      <p:ext uri="{BB962C8B-B14F-4D97-AF65-F5344CB8AC3E}">
        <p14:creationId xmlns:p14="http://schemas.microsoft.com/office/powerpoint/2010/main" val="246890718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F90D3D9E-6672-1C86-9AEC-C142257CAFCA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/>
              <a:t> 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560D0CD1-6A9F-BC61-9EC9-AD01F5C046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2223" y="548680"/>
            <a:ext cx="7939553" cy="5577483"/>
          </a:xfrm>
        </p:spPr>
      </p:pic>
    </p:spTree>
    <p:extLst>
      <p:ext uri="{BB962C8B-B14F-4D97-AF65-F5344CB8AC3E}">
        <p14:creationId xmlns:p14="http://schemas.microsoft.com/office/powerpoint/2010/main" val="2220072236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B5F63BF4-31B0-246F-DBC8-24794ABA1E17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/>
              <a:t> 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9CDDA70C-0D1A-DF7D-74B6-A7B08900E2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3820" y="548680"/>
            <a:ext cx="7896360" cy="5577483"/>
          </a:xfrm>
        </p:spPr>
      </p:pic>
    </p:spTree>
    <p:extLst>
      <p:ext uri="{BB962C8B-B14F-4D97-AF65-F5344CB8AC3E}">
        <p14:creationId xmlns:p14="http://schemas.microsoft.com/office/powerpoint/2010/main" val="3195166901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2A462A41-75D3-8DFD-4777-35FE7E687CA3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50000"/>
            </a:schemeClr>
          </a:solidFill>
        </p:spPr>
        <p:txBody>
          <a:bodyPr/>
          <a:lstStyle/>
          <a:p>
            <a:r>
              <a:rPr lang="cs-CZ" dirty="0"/>
              <a:t> 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6E5C3FE9-C0D7-6D6B-56A4-D9E63C67FB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8542" y="692696"/>
            <a:ext cx="8046916" cy="5433467"/>
          </a:xfrm>
        </p:spPr>
      </p:pic>
    </p:spTree>
    <p:extLst>
      <p:ext uri="{BB962C8B-B14F-4D97-AF65-F5344CB8AC3E}">
        <p14:creationId xmlns:p14="http://schemas.microsoft.com/office/powerpoint/2010/main" val="947817862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65B5B072-9545-56E7-DBB6-954BA9C057B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50000"/>
            </a:schemeClr>
          </a:solidFill>
        </p:spPr>
        <p:txBody>
          <a:bodyPr/>
          <a:lstStyle/>
          <a:p>
            <a:r>
              <a:rPr lang="cs-CZ" dirty="0"/>
              <a:t> 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7617E112-C7FB-2914-E4B7-E6EDCF7C32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0911" y="476672"/>
            <a:ext cx="8042178" cy="5649491"/>
          </a:xfrm>
        </p:spPr>
      </p:pic>
    </p:spTree>
    <p:extLst>
      <p:ext uri="{BB962C8B-B14F-4D97-AF65-F5344CB8AC3E}">
        <p14:creationId xmlns:p14="http://schemas.microsoft.com/office/powerpoint/2010/main" val="546508000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FAA4A23F-4987-062E-A8CD-33ADFF8216DA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50000"/>
            </a:schemeClr>
          </a:solidFill>
        </p:spPr>
        <p:txBody>
          <a:bodyPr/>
          <a:lstStyle/>
          <a:p>
            <a:r>
              <a:rPr lang="cs-CZ" dirty="0"/>
              <a:t> 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1D9F16E3-929B-E74D-35D2-72CE552C36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1560" y="548680"/>
            <a:ext cx="8040879" cy="5577483"/>
          </a:xfrm>
        </p:spPr>
      </p:pic>
    </p:spTree>
    <p:extLst>
      <p:ext uri="{BB962C8B-B14F-4D97-AF65-F5344CB8AC3E}">
        <p14:creationId xmlns:p14="http://schemas.microsoft.com/office/powerpoint/2010/main" val="2120406384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3D3F4B39-21FB-DB65-629A-601BD2B0F4A6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cs-CZ" dirty="0"/>
              <a:t> </a:t>
            </a:r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69016897-185C-A7A1-261E-95B388FB8B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764704"/>
            <a:ext cx="6607113" cy="800169"/>
          </a:xfr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xmlns="" id="{7BF94389-FA6E-7047-E5A1-FE7404F638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564873"/>
            <a:ext cx="7140559" cy="647756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xmlns="" id="{9414B39A-1C33-CDFC-C880-912BAA7854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2359864"/>
            <a:ext cx="8192210" cy="807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078278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/>
          <a:lstStyle/>
          <a:p>
            <a:r>
              <a:rPr lang="cs-CZ" dirty="0"/>
              <a:t> </a:t>
            </a:r>
          </a:p>
        </p:txBody>
      </p:sp>
      <p:pic>
        <p:nvPicPr>
          <p:cNvPr id="2355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15254"/>
            <a:ext cx="8429242" cy="639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>
            <a:extLst>
              <a:ext uri="{FF2B5EF4-FFF2-40B4-BE49-F238E27FC236}">
                <a16:creationId xmlns:a16="http://schemas.microsoft.com/office/drawing/2014/main" xmlns="" id="{32AC6156-AD08-62E8-3249-AFE6CB54E6AA}"/>
              </a:ext>
            </a:extLst>
          </p:cNvPr>
          <p:cNvSpPr txBox="1"/>
          <p:nvPr/>
        </p:nvSpPr>
        <p:spPr>
          <a:xfrm>
            <a:off x="4788024" y="331656"/>
            <a:ext cx="1080120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/>
              <a:t>AMS</a:t>
            </a:r>
          </a:p>
        </p:txBody>
      </p:sp>
    </p:spTree>
    <p:extLst>
      <p:ext uri="{BB962C8B-B14F-4D97-AF65-F5344CB8AC3E}">
        <p14:creationId xmlns:p14="http://schemas.microsoft.com/office/powerpoint/2010/main" val="743029036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04664"/>
            <a:ext cx="8229600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4437112"/>
            <a:ext cx="5688632" cy="2088232"/>
          </a:xfrm>
        </p:spPr>
        <p:txBody>
          <a:bodyPr>
            <a:noAutofit/>
          </a:bodyPr>
          <a:lstStyle/>
          <a:p>
            <a:r>
              <a:rPr lang="cs-CZ" dirty="0">
                <a:solidFill>
                  <a:srgbClr val="002060"/>
                </a:solidFill>
              </a:rPr>
              <a:t>Děkuji za pozornost </a:t>
            </a:r>
            <a:br>
              <a:rPr lang="cs-CZ" dirty="0">
                <a:solidFill>
                  <a:srgbClr val="002060"/>
                </a:solidFill>
              </a:rPr>
            </a:br>
            <a:r>
              <a:rPr lang="cs-CZ" sz="3200" dirty="0">
                <a:solidFill>
                  <a:srgbClr val="002060"/>
                </a:solidFill>
              </a:rPr>
              <a:t>Ing. Odstrčil Martin</a:t>
            </a:r>
            <a:br>
              <a:rPr lang="cs-CZ" sz="3200" dirty="0">
                <a:solidFill>
                  <a:srgbClr val="002060"/>
                </a:solidFill>
              </a:rPr>
            </a:br>
            <a:endParaRPr lang="cs-CZ" sz="3200" dirty="0">
              <a:solidFill>
                <a:srgbClr val="002060"/>
              </a:solidFill>
            </a:endParaRP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653136"/>
            <a:ext cx="3329558" cy="181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3866504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3285</TotalTime>
  <Words>1901</Words>
  <Application>Microsoft Office PowerPoint</Application>
  <PresentationFormat>Předvádění na obrazovce (4:3)</PresentationFormat>
  <Paragraphs>237</Paragraphs>
  <Slides>74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74</vt:i4>
      </vt:variant>
    </vt:vector>
  </HeadingPairs>
  <TitlesOfParts>
    <vt:vector size="75" baseType="lpstr">
      <vt:lpstr>Motiv systému Office</vt:lpstr>
      <vt:lpstr>Úvod do nové SZP,  Aktuální povinnosti pro zemědělce</vt:lpstr>
      <vt:lpstr>Aktuální zdroje informací </vt:lpstr>
      <vt:lpstr>LPIS – základ dotací </vt:lpstr>
      <vt:lpstr>Mimořádná aktualizace 2022</vt:lpstr>
      <vt:lpstr>Identifikovatelnost hranice</vt:lpstr>
      <vt:lpstr>Příklady identifikovatelné hranice DPB uvnitř PB:</vt:lpstr>
      <vt:lpstr>Nové povinnosti</vt:lpstr>
      <vt:lpstr> </vt:lpstr>
      <vt:lpstr> </vt:lpstr>
      <vt:lpstr>Zemědělská bilance N dle nitrátové směrnice, povinná na cca 70 % z. p. LPIS (od hospodářského roku 2020/2021).</vt:lpstr>
      <vt:lpstr>Hlavní principy bilance:</vt:lpstr>
      <vt:lpstr> </vt:lpstr>
      <vt:lpstr>Tabulka pro výpočet Bilance</vt:lpstr>
      <vt:lpstr>Bilance OH</vt:lpstr>
      <vt:lpstr> </vt:lpstr>
      <vt:lpstr>Dotace od 2023</vt:lpstr>
      <vt:lpstr>STANDARDY DOBRÉHO ZEMĚDĚLSKÉHO A ENVIRONMENTÁLNÍHO STAVU PŮDY</vt:lpstr>
      <vt:lpstr>SYSTÉM PODMÍNĚNOSTI OD ROKU 2023 </vt:lpstr>
      <vt:lpstr>DZES 1</vt:lpstr>
      <vt:lpstr>DZES 4 </vt:lpstr>
      <vt:lpstr>DZES 5</vt:lpstr>
      <vt:lpstr>Poznámky k POT</vt:lpstr>
      <vt:lpstr>DZES 6</vt:lpstr>
      <vt:lpstr>DZES 7A   Rotace plodin </vt:lpstr>
      <vt:lpstr>DZES 7b - Omezení plochy jedné plodiny</vt:lpstr>
      <vt:lpstr>DZES 8 </vt:lpstr>
      <vt:lpstr>Přímé platby</vt:lpstr>
      <vt:lpstr>Aktivní zemědělec</vt:lpstr>
      <vt:lpstr> </vt:lpstr>
      <vt:lpstr>Redistributivní platba</vt:lpstr>
      <vt:lpstr> </vt:lpstr>
      <vt:lpstr> </vt:lpstr>
      <vt:lpstr>VSC – Zvířata </vt:lpstr>
      <vt:lpstr> </vt:lpstr>
      <vt:lpstr> </vt:lpstr>
      <vt:lpstr>NEPRODUKČNÍ PLOCHY DZES 8  / EKOPLATBA</vt:lpstr>
      <vt:lpstr> DZES 8 + Ekoplatby</vt:lpstr>
      <vt:lpstr>Neprodukční plochy – týká se všech farem s výměrou RUG 1 ha a více </vt:lpstr>
      <vt:lpstr>Podmínky Ekoplatby na U -shrnutí</vt:lpstr>
      <vt:lpstr> </vt:lpstr>
      <vt:lpstr>Podmínky ekoplatby na TTP-shrnutí</vt:lpstr>
      <vt:lpstr>Podmínky ekoplatby na G -shrnutí</vt:lpstr>
      <vt:lpstr>Podmínky EK - Standardní orná půda (R)</vt:lpstr>
      <vt:lpstr> </vt:lpstr>
      <vt:lpstr> </vt:lpstr>
      <vt:lpstr>LPIS</vt:lpstr>
      <vt:lpstr> Ochranné pásy podél vodních toků na kultuře R </vt:lpstr>
      <vt:lpstr> </vt:lpstr>
      <vt:lpstr> </vt:lpstr>
      <vt:lpstr> </vt:lpstr>
      <vt:lpstr> </vt:lpstr>
      <vt:lpstr> </vt:lpstr>
      <vt:lpstr> </vt:lpstr>
      <vt:lpstr>LPIS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Děkuji za pozornost  Ing. Odstrčil Martin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JEDNOTNÁ ŽÁDOST 2022</dc:title>
  <dc:creator>Martin Odstrčil</dc:creator>
  <cp:lastModifiedBy>RAK_PC</cp:lastModifiedBy>
  <cp:revision>109</cp:revision>
  <cp:lastPrinted>2023-03-23T10:12:38Z</cp:lastPrinted>
  <dcterms:created xsi:type="dcterms:W3CDTF">2022-04-19T15:43:33Z</dcterms:created>
  <dcterms:modified xsi:type="dcterms:W3CDTF">2023-03-23T10:12:46Z</dcterms:modified>
</cp:coreProperties>
</file>